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58"/>
  </p:notesMasterIdLst>
  <p:sldIdLst>
    <p:sldId id="256" r:id="rId5"/>
    <p:sldId id="290" r:id="rId6"/>
    <p:sldId id="257" r:id="rId7"/>
    <p:sldId id="285" r:id="rId8"/>
    <p:sldId id="281" r:id="rId9"/>
    <p:sldId id="317" r:id="rId10"/>
    <p:sldId id="284" r:id="rId11"/>
    <p:sldId id="311" r:id="rId12"/>
    <p:sldId id="282" r:id="rId13"/>
    <p:sldId id="316" r:id="rId14"/>
    <p:sldId id="258" r:id="rId15"/>
    <p:sldId id="263" r:id="rId16"/>
    <p:sldId id="291" r:id="rId17"/>
    <p:sldId id="292" r:id="rId18"/>
    <p:sldId id="293" r:id="rId19"/>
    <p:sldId id="294" r:id="rId20"/>
    <p:sldId id="312" r:id="rId21"/>
    <p:sldId id="260" r:id="rId22"/>
    <p:sldId id="313" r:id="rId23"/>
    <p:sldId id="264" r:id="rId24"/>
    <p:sldId id="295" r:id="rId25"/>
    <p:sldId id="296" r:id="rId26"/>
    <p:sldId id="314" r:id="rId27"/>
    <p:sldId id="261" r:id="rId28"/>
    <p:sldId id="266" r:id="rId29"/>
    <p:sldId id="268" r:id="rId30"/>
    <p:sldId id="297" r:id="rId31"/>
    <p:sldId id="298" r:id="rId32"/>
    <p:sldId id="315" r:id="rId33"/>
    <p:sldId id="269" r:id="rId34"/>
    <p:sldId id="299" r:id="rId35"/>
    <p:sldId id="271" r:id="rId36"/>
    <p:sldId id="272" r:id="rId37"/>
    <p:sldId id="273" r:id="rId38"/>
    <p:sldId id="274" r:id="rId39"/>
    <p:sldId id="286" r:id="rId40"/>
    <p:sldId id="287" r:id="rId41"/>
    <p:sldId id="275" r:id="rId42"/>
    <p:sldId id="305" r:id="rId43"/>
    <p:sldId id="300" r:id="rId44"/>
    <p:sldId id="306" r:id="rId45"/>
    <p:sldId id="301" r:id="rId46"/>
    <p:sldId id="302" r:id="rId47"/>
    <p:sldId id="307" r:id="rId48"/>
    <p:sldId id="303" r:id="rId49"/>
    <p:sldId id="308" r:id="rId50"/>
    <p:sldId id="309" r:id="rId51"/>
    <p:sldId id="304" r:id="rId52"/>
    <p:sldId id="310" r:id="rId53"/>
    <p:sldId id="276" r:id="rId54"/>
    <p:sldId id="288" r:id="rId55"/>
    <p:sldId id="278" r:id="rId56"/>
    <p:sldId id="289" r:id="rId5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12" autoAdjust="0"/>
    <p:restoredTop sz="93728" autoAdjust="0"/>
  </p:normalViewPr>
  <p:slideViewPr>
    <p:cSldViewPr>
      <p:cViewPr varScale="1">
        <p:scale>
          <a:sx n="64" d="100"/>
          <a:sy n="64"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AFD9EF-4EEB-4F44-BD75-760844DDAD09}" type="datetimeFigureOut">
              <a:rPr lang="ar-SA" smtClean="0"/>
              <a:pPr/>
              <a:t>25/05/1438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759FC2-C83E-4E25-9744-5F09226E8DB9}" type="slidenum">
              <a:rPr lang="ar-SA" smtClean="0"/>
              <a:pPr/>
              <a:t>‹#›</a:t>
            </a:fld>
            <a:endParaRPr lang="ar-SA"/>
          </a:p>
        </p:txBody>
      </p:sp>
    </p:spTree>
    <p:extLst>
      <p:ext uri="{BB962C8B-B14F-4D97-AF65-F5344CB8AC3E}">
        <p14:creationId xmlns:p14="http://schemas.microsoft.com/office/powerpoint/2010/main" val="3668817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3CC95E1F-1B2C-4D05-B56E-67708A9EE06E}" type="slidenum">
              <a:rPr lang="ar-SA" smtClean="0"/>
              <a:pPr>
                <a:defRPr/>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pPr>
              <a:defRPr/>
            </a:pPr>
            <a:fld id="{EF4B4887-5A9D-4290-B138-66897DF2B679}" type="datetime1">
              <a:rPr lang="ar-SA" smtClean="0"/>
              <a:pPr>
                <a:defRPr/>
              </a:pPr>
              <a:t>25/05/1438</a:t>
            </a:fld>
            <a:endParaRPr lang="ar-SA"/>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EF4B4887-5A9D-4290-B138-66897DF2B679}" type="datetime1">
              <a:rPr lang="ar-SA" smtClean="0"/>
              <a:pPr>
                <a:defRPr/>
              </a:pPr>
              <a:t>25/05/1438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1C146A0-E994-45B0-8D4E-989CC7EF315B}" type="slidenum">
              <a:rPr lang="ar-SA" smtClean="0"/>
              <a:pPr>
                <a:defRPr/>
              </a:pPr>
              <a:t>1</a:t>
            </a:fld>
            <a:endParaRPr lang="ar-SA"/>
          </a:p>
        </p:txBody>
      </p:sp>
      <p:sp>
        <p:nvSpPr>
          <p:cNvPr id="3" name="Subtitle 2"/>
          <p:cNvSpPr>
            <a:spLocks noGrp="1"/>
          </p:cNvSpPr>
          <p:nvPr>
            <p:ph type="subTitle" idx="1"/>
          </p:nvPr>
        </p:nvSpPr>
        <p:spPr>
          <a:xfrm>
            <a:off x="539552" y="3284984"/>
            <a:ext cx="6929486" cy="1008112"/>
          </a:xfrm>
        </p:spPr>
        <p:txBody>
          <a:bodyPr>
            <a:noAutofit/>
          </a:bodyPr>
          <a:lstStyle/>
          <a:p>
            <a:pPr fontAlgn="auto">
              <a:spcAft>
                <a:spcPts val="0"/>
              </a:spcAft>
              <a:defRPr/>
            </a:pPr>
            <a:r>
              <a:rPr lang="ar-SA" sz="2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مبادئ قواعد البيانات العلائقية</a:t>
            </a:r>
          </a:p>
          <a:p>
            <a:pPr fontAlgn="auto">
              <a:spcAft>
                <a:spcPts val="0"/>
              </a:spcAft>
              <a:defRPr/>
            </a:pPr>
            <a:r>
              <a:rPr lang="ar-SA" sz="2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نموذج الكيان والعلاقة الرابطة</a:t>
            </a:r>
          </a:p>
        </p:txBody>
      </p:sp>
      <p:sp>
        <p:nvSpPr>
          <p:cNvPr id="2" name="Title 1"/>
          <p:cNvSpPr>
            <a:spLocks noGrp="1"/>
          </p:cNvSpPr>
          <p:nvPr>
            <p:ph type="ctrTitle"/>
          </p:nvPr>
        </p:nvSpPr>
        <p:spPr>
          <a:xfrm>
            <a:off x="323528" y="980728"/>
            <a:ext cx="8424936" cy="147002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ar-SA" sz="4800" b="1" spc="50" dirty="0">
                <a:ln w="11430"/>
                <a:effectLst>
                  <a:outerShdw blurRad="76200" dist="50800" dir="5400000" algn="tl" rotWithShape="0">
                    <a:srgbClr val="000000">
                      <a:alpha val="65000"/>
                    </a:srgbClr>
                  </a:outerShdw>
                </a:effectLst>
                <a:latin typeface="+mn-lt"/>
                <a:ea typeface="Arial Unicode MS" pitchFamily="34" charset="-128"/>
                <a:cs typeface="+mn-cs"/>
              </a:rPr>
              <a:t>قـواعــــد الـبـيــانــات</a:t>
            </a:r>
            <a:br>
              <a:rPr lang="ar-SA" sz="4800" b="1" spc="50" dirty="0">
                <a:ln w="11430"/>
                <a:effectLst>
                  <a:outerShdw blurRad="76200" dist="50800" dir="5400000" algn="tl" rotWithShape="0">
                    <a:srgbClr val="000000">
                      <a:alpha val="65000"/>
                    </a:srgbClr>
                  </a:outerShdw>
                </a:effectLst>
                <a:latin typeface="+mn-lt"/>
                <a:ea typeface="Arial Unicode MS" pitchFamily="34" charset="-128"/>
                <a:cs typeface="+mn-cs"/>
              </a:rPr>
            </a:br>
            <a:endParaRPr lang="ar-SA" sz="4800" b="1" u="sng" spc="50" dirty="0">
              <a:ln w="11430"/>
              <a:effectLst>
                <a:outerShdw blurRad="76200" dist="50800" dir="5400000" algn="tl" rotWithShape="0">
                  <a:srgbClr val="000000">
                    <a:alpha val="65000"/>
                  </a:srgbClr>
                </a:outerShdw>
              </a:effectLst>
              <a:latin typeface="+mn-lt"/>
              <a:ea typeface="Arial Unicode MS" pitchFamily="34" charset="-128"/>
              <a:cs typeface="+mn-cs"/>
            </a:endParaRPr>
          </a:p>
        </p:txBody>
      </p:sp>
      <p:sp>
        <p:nvSpPr>
          <p:cNvPr id="6" name="Rectangle 5"/>
          <p:cNvSpPr/>
          <p:nvPr/>
        </p:nvSpPr>
        <p:spPr>
          <a:xfrm>
            <a:off x="2417459" y="4581128"/>
            <a:ext cx="2829621" cy="584775"/>
          </a:xfrm>
          <a:prstGeom prst="rect">
            <a:avLst/>
          </a:prstGeom>
        </p:spPr>
        <p:txBody>
          <a:bodyPr wrap="none">
            <a:spAutoFit/>
          </a:bodyPr>
          <a:lstStyle/>
          <a:p>
            <a:pPr lvl="0" algn="ctr" fontAlgn="auto">
              <a:spcBef>
                <a:spcPct val="20000"/>
              </a:spcBef>
              <a:spcAft>
                <a:spcPts val="0"/>
              </a:spcAft>
              <a:buClr>
                <a:srgbClr val="93A299"/>
              </a:buClr>
              <a:defRPr/>
            </a:pPr>
            <a:r>
              <a:rPr lang="ar-S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entury Gothic"/>
                <a:cs typeface="Tahoma"/>
              </a:rPr>
              <a:t>المحاضرة الثانية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8866" y="1628800"/>
            <a:ext cx="8129598" cy="4223494"/>
          </a:xfrm>
        </p:spPr>
        <p:txBody>
          <a:bodyPr>
            <a:noAutofit/>
          </a:bodyPr>
          <a:lstStyle/>
          <a:p>
            <a:pPr algn="r"/>
            <a:r>
              <a:rPr lang="ar-SA" sz="2400" b="0" dirty="0">
                <a:solidFill>
                  <a:schemeClr val="tx1"/>
                </a:solidFill>
                <a:effectLst/>
                <a:latin typeface="Arial" pitchFamily="34" charset="0"/>
                <a:ea typeface="+mn-ea"/>
                <a:cs typeface="+mn-cs"/>
              </a:rPr>
              <a:t>ومن هنا نشأ الارتباط الداخلي المعتمد على الشكل التصميمي الجدولي لقاعدة البيانات، وبالتالي تكون قاعدة البيانات علائقية حتى ولو كانت مكونة من علاقة واحدة </a:t>
            </a:r>
            <a:r>
              <a:rPr lang="en-US" sz="2400" b="0" dirty="0">
                <a:solidFill>
                  <a:schemeClr val="tx1"/>
                </a:solidFill>
                <a:effectLst/>
                <a:latin typeface="Arial" pitchFamily="34" charset="0"/>
                <a:ea typeface="+mn-ea"/>
                <a:cs typeface="+mn-cs"/>
              </a:rPr>
              <a:t>)</a:t>
            </a:r>
            <a:r>
              <a:rPr lang="ar-SA" sz="2400" b="0" dirty="0">
                <a:solidFill>
                  <a:schemeClr val="tx1"/>
                </a:solidFill>
                <a:effectLst/>
                <a:latin typeface="Arial" pitchFamily="34" charset="0"/>
                <a:ea typeface="+mn-ea"/>
                <a:cs typeface="+mn-cs"/>
              </a:rPr>
              <a:t>جدول واحد</a:t>
            </a:r>
            <a:r>
              <a:rPr lang="en-US" sz="2400" b="0" dirty="0">
                <a:solidFill>
                  <a:schemeClr val="tx1"/>
                </a:solidFill>
                <a:effectLst/>
                <a:latin typeface="Arial" pitchFamily="34" charset="0"/>
                <a:ea typeface="+mn-ea"/>
                <a:cs typeface="+mn-cs"/>
              </a:rPr>
              <a:t>(</a:t>
            </a:r>
            <a:br>
              <a:rPr lang="en-US" sz="2400" b="0" dirty="0">
                <a:solidFill>
                  <a:schemeClr val="tx1"/>
                </a:solidFill>
                <a:effectLst/>
                <a:latin typeface="Arial" pitchFamily="34" charset="0"/>
                <a:ea typeface="+mn-ea"/>
                <a:cs typeface="+mn-cs"/>
              </a:rPr>
            </a:br>
            <a:br>
              <a:rPr lang="ar-SA" sz="2400" b="0" dirty="0">
                <a:solidFill>
                  <a:schemeClr val="tx1"/>
                </a:solidFill>
                <a:effectLst/>
                <a:latin typeface="Arial" pitchFamily="34" charset="0"/>
                <a:ea typeface="+mn-ea"/>
                <a:cs typeface="+mn-cs"/>
              </a:rPr>
            </a:br>
            <a:r>
              <a:rPr lang="ar-SA" sz="2400" b="0" dirty="0">
                <a:solidFill>
                  <a:schemeClr val="tx1"/>
                </a:solidFill>
                <a:effectLst/>
                <a:latin typeface="Arial" pitchFamily="34" charset="0"/>
                <a:ea typeface="+mn-ea"/>
                <a:cs typeface="+mn-cs"/>
              </a:rPr>
              <a:t>وليس 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بها</a:t>
            </a:r>
            <a:r>
              <a:rPr lang="en-GB" sz="2400" b="0" dirty="0">
                <a:solidFill>
                  <a:schemeClr val="tx1"/>
                </a:solidFill>
                <a:effectLst/>
                <a:latin typeface="Arial" pitchFamily="34" charset="0"/>
                <a:ea typeface="+mn-ea"/>
                <a:cs typeface="+mn-cs"/>
              </a:rPr>
              <a:t> </a:t>
            </a:r>
            <a:r>
              <a:rPr lang="ar-SA" sz="2400" b="0" dirty="0">
                <a:solidFill>
                  <a:schemeClr val="tx1"/>
                </a:solidFill>
                <a:effectLst/>
                <a:latin typeface="Arial" pitchFamily="34" charset="0"/>
                <a:ea typeface="+mn-ea"/>
                <a:cs typeface="+mn-cs"/>
              </a:rPr>
              <a:t>وذلك الارتباط الداخلي يسمى </a:t>
            </a:r>
            <a:r>
              <a:rPr lang="en-US" sz="2400" b="0" dirty="0">
                <a:solidFill>
                  <a:schemeClr val="tx1"/>
                </a:solidFill>
                <a:effectLst/>
                <a:latin typeface="Arial" pitchFamily="34" charset="0"/>
                <a:ea typeface="+mn-ea"/>
                <a:cs typeface="+mn-cs"/>
              </a:rPr>
              <a:t>"</a:t>
            </a:r>
            <a:r>
              <a:rPr lang="ar-SA" sz="2400" b="0" dirty="0">
                <a:solidFill>
                  <a:schemeClr val="tx1"/>
                </a:solidFill>
                <a:effectLst/>
                <a:latin typeface="Arial" pitchFamily="34" charset="0"/>
                <a:ea typeface="+mn-ea"/>
                <a:cs typeface="+mn-cs"/>
              </a:rPr>
              <a:t>ربط منطقي</a:t>
            </a:r>
            <a:r>
              <a:rPr lang="en-US" sz="2400" b="0" dirty="0">
                <a:solidFill>
                  <a:schemeClr val="tx1"/>
                </a:solidFill>
                <a:effectLst/>
                <a:latin typeface="Arial" pitchFamily="34" charset="0"/>
                <a:ea typeface="+mn-ea"/>
                <a:cs typeface="+mn-cs"/>
              </a:rPr>
              <a:t>" </a:t>
            </a:r>
            <a:r>
              <a:rPr lang="ar-SA" sz="2400" b="0" dirty="0">
                <a:solidFill>
                  <a:schemeClr val="tx1"/>
                </a:solidFill>
                <a:effectLst/>
                <a:latin typeface="Arial" pitchFamily="34" charset="0"/>
                <a:ea typeface="+mn-ea"/>
                <a:cs typeface="+mn-cs"/>
              </a:rPr>
              <a:t>وسمي بذلك لكونه نشأ تلقائياً وليس للمصمم أي دخل به</a:t>
            </a:r>
            <a:r>
              <a:rPr lang="en-US" sz="2400" b="0" dirty="0">
                <a:solidFill>
                  <a:schemeClr val="tx1"/>
                </a:solidFill>
                <a:effectLst/>
                <a:latin typeface="Arial" pitchFamily="34" charset="0"/>
                <a:ea typeface="+mn-ea"/>
                <a:cs typeface="+mn-cs"/>
              </a:rPr>
              <a:t>.</a:t>
            </a: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10</a:t>
            </a:fld>
            <a:endParaRPr lang="ar-SA"/>
          </a:p>
        </p:txBody>
      </p:sp>
      <p:sp>
        <p:nvSpPr>
          <p:cNvPr id="2" name="Rectangle 1"/>
          <p:cNvSpPr/>
          <p:nvPr/>
        </p:nvSpPr>
        <p:spPr>
          <a:xfrm>
            <a:off x="467544" y="548680"/>
            <a:ext cx="7920880" cy="523220"/>
          </a:xfrm>
          <a:prstGeom prst="rect">
            <a:avLst/>
          </a:prstGeom>
        </p:spPr>
        <p:txBody>
          <a:bodyPr wrap="square">
            <a:spAutoFit/>
          </a:bodyPr>
          <a:lstStyle/>
          <a:p>
            <a:r>
              <a:rPr lang="ar-SA" sz="2800" u="sng" cap="all" dirty="0">
                <a:solidFill>
                  <a:srgbClr val="ECEDD1">
                    <a:lumMod val="50000"/>
                  </a:srgbClr>
                </a:solidFill>
                <a:latin typeface="Century Gothic"/>
                <a:ea typeface="+mj-ea"/>
                <a:cs typeface="Tahoma"/>
              </a:rPr>
              <a:t>قواعد بیانات علائقیة</a:t>
            </a:r>
            <a:r>
              <a:rPr lang="ar-SA" sz="2800" cap="all" dirty="0">
                <a:solidFill>
                  <a:srgbClr val="ECEDD1">
                    <a:lumMod val="50000"/>
                  </a:srgbClr>
                </a:solidFill>
                <a:latin typeface="Century Gothic"/>
                <a:ea typeface="+mj-ea"/>
                <a:cs typeface="Tahoma"/>
              </a:rPr>
              <a:t>  </a:t>
            </a:r>
            <a:r>
              <a:rPr lang="en-US" sz="2800" u="sng" cap="all" dirty="0">
                <a:solidFill>
                  <a:srgbClr val="ECEDD1">
                    <a:lumMod val="50000"/>
                  </a:srgbClr>
                </a:solidFill>
                <a:latin typeface="Century Gothic"/>
                <a:ea typeface="+mj-ea"/>
                <a:cs typeface="+mj-cs"/>
              </a:rPr>
              <a:t>Relational Database</a:t>
            </a:r>
            <a:endParaRPr lang="ar-SA" sz="2400" dirty="0"/>
          </a:p>
        </p:txBody>
      </p:sp>
    </p:spTree>
    <p:extLst>
      <p:ext uri="{BB962C8B-B14F-4D97-AF65-F5344CB8AC3E}">
        <p14:creationId xmlns:p14="http://schemas.microsoft.com/office/powerpoint/2010/main" val="2255599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353" y="1012961"/>
            <a:ext cx="7715304" cy="729927"/>
          </a:xfrm>
        </p:spPr>
        <p:txBody>
          <a:bodyPr>
            <a:noAutofit/>
          </a:bodyPr>
          <a:lstStyle/>
          <a:p>
            <a:pPr algn="r" fontAlgn="auto">
              <a:spcAft>
                <a:spcPts val="0"/>
              </a:spcAft>
              <a:defRPr/>
            </a:pPr>
            <a:r>
              <a:rPr lang="ar-SA" sz="2000" b="1" u="sng" dirty="0"/>
              <a:t>نموذج قاعدة بيانات بسيطة (قاعدة بيانات مستشفى)</a:t>
            </a:r>
            <a:endParaRPr lang="ar-SA" sz="2000" b="1" dirty="0">
              <a:latin typeface="+mn-lt"/>
            </a:endParaRPr>
          </a:p>
        </p:txBody>
      </p:sp>
      <p:sp>
        <p:nvSpPr>
          <p:cNvPr id="12" name="Slide Number Placeholder 11"/>
          <p:cNvSpPr>
            <a:spLocks noGrp="1"/>
          </p:cNvSpPr>
          <p:nvPr>
            <p:ph type="sldNum" sz="quarter" idx="12"/>
          </p:nvPr>
        </p:nvSpPr>
        <p:spPr/>
        <p:txBody>
          <a:bodyPr/>
          <a:lstStyle/>
          <a:p>
            <a:pPr>
              <a:defRPr/>
            </a:pPr>
            <a:fld id="{8D8E2136-1D52-404E-9F72-638376FF357E}" type="slidenum">
              <a:rPr lang="ar-SA" smtClean="0"/>
              <a:pPr>
                <a:defRPr/>
              </a:pPr>
              <a:t>11</a:t>
            </a:fld>
            <a:endParaRPr lang="ar-SA"/>
          </a:p>
        </p:txBody>
      </p:sp>
      <p:graphicFrame>
        <p:nvGraphicFramePr>
          <p:cNvPr id="5" name="Content Placeholder 3"/>
          <p:cNvGraphicFramePr>
            <a:graphicFrameLocks/>
          </p:cNvGraphicFramePr>
          <p:nvPr>
            <p:extLst>
              <p:ext uri="{D42A27DB-BD31-4B8C-83A1-F6EECF244321}">
                <p14:modId xmlns:p14="http://schemas.microsoft.com/office/powerpoint/2010/main" val="3097847667"/>
              </p:ext>
            </p:extLst>
          </p:nvPr>
        </p:nvGraphicFramePr>
        <p:xfrm>
          <a:off x="714348" y="1954341"/>
          <a:ext cx="3924385" cy="1906707"/>
        </p:xfrm>
        <a:graphic>
          <a:graphicData uri="http://schemas.openxmlformats.org/drawingml/2006/table">
            <a:tbl>
              <a:tblPr rtl="1" firstRow="1" bandRow="1">
                <a:tableStyleId>{073A0DAA-6AF3-43AB-8588-CEC1D06C72B9}</a:tableStyleId>
              </a:tblPr>
              <a:tblGrid>
                <a:gridCol w="755387">
                  <a:extLst>
                    <a:ext uri="{9D8B030D-6E8A-4147-A177-3AD203B41FA5}">
                      <a16:colId xmlns:a16="http://schemas.microsoft.com/office/drawing/2014/main" val="20000"/>
                    </a:ext>
                  </a:extLst>
                </a:gridCol>
                <a:gridCol w="814367">
                  <a:extLst>
                    <a:ext uri="{9D8B030D-6E8A-4147-A177-3AD203B41FA5}">
                      <a16:colId xmlns:a16="http://schemas.microsoft.com/office/drawing/2014/main" val="20001"/>
                    </a:ext>
                  </a:extLst>
                </a:gridCol>
                <a:gridCol w="784877">
                  <a:extLst>
                    <a:ext uri="{9D8B030D-6E8A-4147-A177-3AD203B41FA5}">
                      <a16:colId xmlns:a16="http://schemas.microsoft.com/office/drawing/2014/main" val="20002"/>
                    </a:ext>
                  </a:extLst>
                </a:gridCol>
                <a:gridCol w="647302">
                  <a:extLst>
                    <a:ext uri="{9D8B030D-6E8A-4147-A177-3AD203B41FA5}">
                      <a16:colId xmlns:a16="http://schemas.microsoft.com/office/drawing/2014/main" val="20003"/>
                    </a:ext>
                  </a:extLst>
                </a:gridCol>
                <a:gridCol w="922452">
                  <a:extLst>
                    <a:ext uri="{9D8B030D-6E8A-4147-A177-3AD203B41FA5}">
                      <a16:colId xmlns:a16="http://schemas.microsoft.com/office/drawing/2014/main" val="20004"/>
                    </a:ext>
                  </a:extLst>
                </a:gridCol>
              </a:tblGrid>
              <a:tr h="687507">
                <a:tc>
                  <a:txBody>
                    <a:bodyPr/>
                    <a:lstStyle/>
                    <a:p>
                      <a:pPr algn="ctr" rtl="1"/>
                      <a:r>
                        <a:rPr lang="ar-SA" sz="1200" dirty="0"/>
                        <a:t>الطبيب</a:t>
                      </a:r>
                    </a:p>
                  </a:txBody>
                  <a:tcPr anchor="ctr"/>
                </a:tc>
                <a:tc>
                  <a:txBody>
                    <a:bodyPr/>
                    <a:lstStyle/>
                    <a:p>
                      <a:pPr algn="ctr" rtl="1"/>
                      <a:r>
                        <a:rPr lang="ar-SA" sz="1200" dirty="0"/>
                        <a:t>رقم الغرفة</a:t>
                      </a:r>
                    </a:p>
                  </a:txBody>
                  <a:tcPr anchor="ctr"/>
                </a:tc>
                <a:tc>
                  <a:txBody>
                    <a:bodyPr/>
                    <a:lstStyle/>
                    <a:p>
                      <a:pPr algn="ctr" rtl="1"/>
                      <a:r>
                        <a:rPr lang="ar-SA" sz="1200" dirty="0"/>
                        <a:t>الجنس</a:t>
                      </a:r>
                    </a:p>
                  </a:txBody>
                  <a:tcPr anchor="ctr"/>
                </a:tc>
                <a:tc>
                  <a:txBody>
                    <a:bodyPr/>
                    <a:lstStyle/>
                    <a:p>
                      <a:pPr algn="ctr" rtl="1"/>
                      <a:r>
                        <a:rPr lang="ar-SA" sz="1000" dirty="0"/>
                        <a:t>اسم المريض</a:t>
                      </a:r>
                    </a:p>
                  </a:txBody>
                  <a:tcPr anchor="ctr"/>
                </a:tc>
                <a:tc>
                  <a:txBody>
                    <a:bodyPr/>
                    <a:lstStyle/>
                    <a:p>
                      <a:pPr algn="ctr" rtl="1"/>
                      <a:r>
                        <a:rPr lang="ar-SA" sz="1200" dirty="0"/>
                        <a:t>رقم المريض</a:t>
                      </a:r>
                    </a:p>
                  </a:txBody>
                  <a:tcPr anchor="ctr"/>
                </a:tc>
                <a:extLst>
                  <a:ext uri="{0D108BD9-81ED-4DB2-BD59-A6C34878D82A}">
                    <a16:rowId xmlns:a16="http://schemas.microsoft.com/office/drawing/2014/main" val="10000"/>
                  </a:ext>
                </a:extLst>
              </a:tr>
              <a:tr h="291955">
                <a:tc>
                  <a:txBody>
                    <a:bodyPr/>
                    <a:lstStyle/>
                    <a:p>
                      <a:pPr algn="ctr" rtl="1"/>
                      <a:r>
                        <a:rPr lang="ar-SA" sz="1400" dirty="0"/>
                        <a:t>سيف</a:t>
                      </a:r>
                    </a:p>
                  </a:txBody>
                  <a:tcPr anchor="ctr"/>
                </a:tc>
                <a:tc>
                  <a:txBody>
                    <a:bodyPr/>
                    <a:lstStyle/>
                    <a:p>
                      <a:pPr algn="ctr" rtl="1"/>
                      <a:r>
                        <a:rPr lang="ar-SA" sz="1400" dirty="0"/>
                        <a:t>100</a:t>
                      </a:r>
                    </a:p>
                  </a:txBody>
                  <a:tcPr anchor="ctr"/>
                </a:tc>
                <a:tc>
                  <a:txBody>
                    <a:bodyPr/>
                    <a:lstStyle/>
                    <a:p>
                      <a:pPr algn="ctr" rtl="1"/>
                      <a:r>
                        <a:rPr lang="ar-SA" sz="1400" dirty="0"/>
                        <a:t>1</a:t>
                      </a:r>
                    </a:p>
                  </a:txBody>
                  <a:tcPr anchor="ctr"/>
                </a:tc>
                <a:tc>
                  <a:txBody>
                    <a:bodyPr/>
                    <a:lstStyle/>
                    <a:p>
                      <a:pPr algn="ctr" rtl="1"/>
                      <a:r>
                        <a:rPr lang="ar-SA" sz="1400" dirty="0"/>
                        <a:t>محمد</a:t>
                      </a:r>
                    </a:p>
                  </a:txBody>
                  <a:tcPr anchor="ctr"/>
                </a:tc>
                <a:tc>
                  <a:txBody>
                    <a:bodyPr/>
                    <a:lstStyle/>
                    <a:p>
                      <a:pPr algn="ctr" rtl="1"/>
                      <a:r>
                        <a:rPr lang="ar-SA" sz="1400" dirty="0"/>
                        <a:t>313</a:t>
                      </a:r>
                    </a:p>
                  </a:txBody>
                  <a:tcPr anchor="ctr"/>
                </a:tc>
                <a:extLst>
                  <a:ext uri="{0D108BD9-81ED-4DB2-BD59-A6C34878D82A}">
                    <a16:rowId xmlns:a16="http://schemas.microsoft.com/office/drawing/2014/main" val="10001"/>
                  </a:ext>
                </a:extLst>
              </a:tr>
              <a:tr h="291955">
                <a:tc>
                  <a:txBody>
                    <a:bodyPr/>
                    <a:lstStyle/>
                    <a:p>
                      <a:pPr algn="ctr" rtl="1"/>
                      <a:r>
                        <a:rPr lang="ar-SA" sz="1400" dirty="0"/>
                        <a:t>محمد</a:t>
                      </a:r>
                    </a:p>
                  </a:txBody>
                  <a:tcPr anchor="ctr"/>
                </a:tc>
                <a:tc>
                  <a:txBody>
                    <a:bodyPr/>
                    <a:lstStyle/>
                    <a:p>
                      <a:pPr algn="ctr" rtl="1"/>
                      <a:r>
                        <a:rPr lang="ar-SA" sz="1400" dirty="0"/>
                        <a:t>300</a:t>
                      </a:r>
                    </a:p>
                  </a:txBody>
                  <a:tcPr anchor="ctr"/>
                </a:tc>
                <a:tc>
                  <a:txBody>
                    <a:bodyPr/>
                    <a:lstStyle/>
                    <a:p>
                      <a:pPr algn="ctr" rtl="1"/>
                      <a:r>
                        <a:rPr lang="ar-SA" sz="1400" dirty="0"/>
                        <a:t>2</a:t>
                      </a:r>
                    </a:p>
                  </a:txBody>
                  <a:tcPr anchor="ctr"/>
                </a:tc>
                <a:tc>
                  <a:txBody>
                    <a:bodyPr/>
                    <a:lstStyle/>
                    <a:p>
                      <a:pPr algn="ctr" rtl="1"/>
                      <a:r>
                        <a:rPr lang="ar-SA" sz="1400" dirty="0"/>
                        <a:t>حنان</a:t>
                      </a:r>
                    </a:p>
                  </a:txBody>
                  <a:tcPr anchor="ctr"/>
                </a:tc>
                <a:tc>
                  <a:txBody>
                    <a:bodyPr/>
                    <a:lstStyle/>
                    <a:p>
                      <a:pPr algn="ctr" rtl="1"/>
                      <a:r>
                        <a:rPr lang="ar-SA" sz="1400" dirty="0"/>
                        <a:t>345</a:t>
                      </a:r>
                    </a:p>
                  </a:txBody>
                  <a:tcPr anchor="ctr"/>
                </a:tc>
                <a:extLst>
                  <a:ext uri="{0D108BD9-81ED-4DB2-BD59-A6C34878D82A}">
                    <a16:rowId xmlns:a16="http://schemas.microsoft.com/office/drawing/2014/main" val="10002"/>
                  </a:ext>
                </a:extLst>
              </a:tr>
              <a:tr h="291955">
                <a:tc>
                  <a:txBody>
                    <a:bodyPr/>
                    <a:lstStyle/>
                    <a:p>
                      <a:pPr algn="ctr" rtl="1"/>
                      <a:r>
                        <a:rPr lang="ar-SA" sz="1400" dirty="0"/>
                        <a:t>دعاء</a:t>
                      </a:r>
                    </a:p>
                  </a:txBody>
                  <a:tcPr anchor="ctr"/>
                </a:tc>
                <a:tc>
                  <a:txBody>
                    <a:bodyPr/>
                    <a:lstStyle/>
                    <a:p>
                      <a:pPr algn="ctr" rtl="1"/>
                      <a:r>
                        <a:rPr lang="ar-SA" sz="1400" dirty="0"/>
                        <a:t>100</a:t>
                      </a:r>
                    </a:p>
                  </a:txBody>
                  <a:tcPr anchor="ctr"/>
                </a:tc>
                <a:tc>
                  <a:txBody>
                    <a:bodyPr/>
                    <a:lstStyle/>
                    <a:p>
                      <a:pPr algn="ctr" rtl="1"/>
                      <a:r>
                        <a:rPr lang="ar-SA" sz="1400" dirty="0"/>
                        <a:t>1</a:t>
                      </a:r>
                    </a:p>
                  </a:txBody>
                  <a:tcPr anchor="ctr"/>
                </a:tc>
                <a:tc>
                  <a:txBody>
                    <a:bodyPr/>
                    <a:lstStyle/>
                    <a:p>
                      <a:pPr algn="ctr" rtl="1"/>
                      <a:r>
                        <a:rPr lang="ar-SA" sz="1400" dirty="0"/>
                        <a:t>خالد</a:t>
                      </a:r>
                    </a:p>
                  </a:txBody>
                  <a:tcPr anchor="ctr"/>
                </a:tc>
                <a:tc>
                  <a:txBody>
                    <a:bodyPr/>
                    <a:lstStyle/>
                    <a:p>
                      <a:pPr algn="ctr" rtl="1"/>
                      <a:r>
                        <a:rPr lang="ar-SA" sz="1400" dirty="0"/>
                        <a:t>988</a:t>
                      </a:r>
                    </a:p>
                  </a:txBody>
                  <a:tcPr anchor="ctr"/>
                </a:tc>
                <a:extLst>
                  <a:ext uri="{0D108BD9-81ED-4DB2-BD59-A6C34878D82A}">
                    <a16:rowId xmlns:a16="http://schemas.microsoft.com/office/drawing/2014/main" val="10003"/>
                  </a:ext>
                </a:extLst>
              </a:tr>
              <a:tr h="226029">
                <a:tc>
                  <a:txBody>
                    <a:bodyPr/>
                    <a:lstStyle/>
                    <a:p>
                      <a:pPr algn="ctr" rtl="1"/>
                      <a:r>
                        <a:rPr lang="ar-SA" sz="1400" dirty="0"/>
                        <a:t>عزة</a:t>
                      </a:r>
                    </a:p>
                  </a:txBody>
                  <a:tcPr anchor="ctr"/>
                </a:tc>
                <a:tc>
                  <a:txBody>
                    <a:bodyPr/>
                    <a:lstStyle/>
                    <a:p>
                      <a:pPr algn="ctr" rtl="1"/>
                      <a:r>
                        <a:rPr lang="ar-SA" sz="1400" dirty="0"/>
                        <a:t>200</a:t>
                      </a:r>
                    </a:p>
                  </a:txBody>
                  <a:tcPr anchor="ctr"/>
                </a:tc>
                <a:tc>
                  <a:txBody>
                    <a:bodyPr/>
                    <a:lstStyle/>
                    <a:p>
                      <a:pPr algn="ctr" rtl="1"/>
                      <a:r>
                        <a:rPr lang="ar-SA" sz="1400" dirty="0"/>
                        <a:t>2</a:t>
                      </a:r>
                    </a:p>
                  </a:txBody>
                  <a:tcPr anchor="ctr"/>
                </a:tc>
                <a:tc>
                  <a:txBody>
                    <a:bodyPr/>
                    <a:lstStyle/>
                    <a:p>
                      <a:pPr algn="ctr" rtl="1"/>
                      <a:r>
                        <a:rPr lang="ar-SA" sz="1400" dirty="0"/>
                        <a:t>منى</a:t>
                      </a:r>
                    </a:p>
                  </a:txBody>
                  <a:tcPr anchor="ctr"/>
                </a:tc>
                <a:tc>
                  <a:txBody>
                    <a:bodyPr/>
                    <a:lstStyle/>
                    <a:p>
                      <a:pPr algn="ctr" rtl="1"/>
                      <a:r>
                        <a:rPr lang="ar-SA" sz="1400" dirty="0"/>
                        <a:t>456</a:t>
                      </a:r>
                    </a:p>
                  </a:txBody>
                  <a:tcPr anchor="ctr"/>
                </a:tc>
                <a:extLst>
                  <a:ext uri="{0D108BD9-81ED-4DB2-BD59-A6C34878D82A}">
                    <a16:rowId xmlns:a16="http://schemas.microsoft.com/office/drawing/2014/main" val="10004"/>
                  </a:ext>
                </a:extLst>
              </a:tr>
            </a:tbl>
          </a:graphicData>
        </a:graphic>
      </p:graphicFrame>
      <p:sp>
        <p:nvSpPr>
          <p:cNvPr id="10281" name="TextBox 5"/>
          <p:cNvSpPr txBox="1">
            <a:spLocks noChangeArrowheads="1"/>
          </p:cNvSpPr>
          <p:nvPr/>
        </p:nvSpPr>
        <p:spPr bwMode="auto">
          <a:xfrm>
            <a:off x="760135" y="1453981"/>
            <a:ext cx="1143009" cy="369332"/>
          </a:xfrm>
          <a:prstGeom prst="rect">
            <a:avLst/>
          </a:prstGeom>
          <a:noFill/>
          <a:ln w="9525">
            <a:noFill/>
            <a:miter lim="800000"/>
            <a:headEnd/>
            <a:tailEnd/>
          </a:ln>
        </p:spPr>
        <p:txBody>
          <a:bodyPr wrap="square">
            <a:spAutoFit/>
          </a:bodyPr>
          <a:lstStyle/>
          <a:p>
            <a:pPr algn="ctr"/>
            <a:r>
              <a:rPr lang="ar-SA" b="1" u="sng" dirty="0">
                <a:latin typeface="Comic Sans MS" pitchFamily="66" charset="0"/>
                <a:cs typeface="Tahoma" pitchFamily="34" charset="0"/>
              </a:rPr>
              <a:t>المرضى</a:t>
            </a:r>
          </a:p>
        </p:txBody>
      </p:sp>
      <p:graphicFrame>
        <p:nvGraphicFramePr>
          <p:cNvPr id="7" name="Table 6"/>
          <p:cNvGraphicFramePr>
            <a:graphicFrameLocks noGrp="1"/>
          </p:cNvGraphicFramePr>
          <p:nvPr>
            <p:extLst>
              <p:ext uri="{D42A27DB-BD31-4B8C-83A1-F6EECF244321}">
                <p14:modId xmlns:p14="http://schemas.microsoft.com/office/powerpoint/2010/main" val="4223607937"/>
              </p:ext>
            </p:extLst>
          </p:nvPr>
        </p:nvGraphicFramePr>
        <p:xfrm>
          <a:off x="4975175" y="2204864"/>
          <a:ext cx="3023320" cy="1630680"/>
        </p:xfrm>
        <a:graphic>
          <a:graphicData uri="http://schemas.openxmlformats.org/drawingml/2006/table">
            <a:tbl>
              <a:tblPr rtl="1" firstRow="1" bandRow="1">
                <a:tableStyleId>{073A0DAA-6AF3-43AB-8588-CEC1D06C72B9}</a:tableStyleId>
              </a:tblPr>
              <a:tblGrid>
                <a:gridCol w="1178174">
                  <a:extLst>
                    <a:ext uri="{9D8B030D-6E8A-4147-A177-3AD203B41FA5}">
                      <a16:colId xmlns:a16="http://schemas.microsoft.com/office/drawing/2014/main" val="20000"/>
                    </a:ext>
                  </a:extLst>
                </a:gridCol>
                <a:gridCol w="1032628">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عدد الأسرة</a:t>
                      </a:r>
                    </a:p>
                  </a:txBody>
                  <a:tcPr anchor="ctr"/>
                </a:tc>
                <a:tc>
                  <a:txBody>
                    <a:bodyPr/>
                    <a:lstStyle/>
                    <a:p>
                      <a:pPr algn="ctr" rtl="1"/>
                      <a:r>
                        <a:rPr lang="ar-SA" sz="1400" dirty="0"/>
                        <a:t>رقم التحويلة</a:t>
                      </a:r>
                    </a:p>
                  </a:txBody>
                  <a:tcPr anchor="ctr"/>
                </a:tc>
                <a:tc>
                  <a:txBody>
                    <a:bodyPr/>
                    <a:lstStyle/>
                    <a:p>
                      <a:pPr algn="ctr" rtl="1"/>
                      <a:r>
                        <a:rPr lang="ar-SA" sz="1400" dirty="0"/>
                        <a:t>رقم الغرفة</a:t>
                      </a:r>
                    </a:p>
                  </a:txBody>
                  <a:tcPr anchor="ctr"/>
                </a:tc>
                <a:extLst>
                  <a:ext uri="{0D108BD9-81ED-4DB2-BD59-A6C34878D82A}">
                    <a16:rowId xmlns:a16="http://schemas.microsoft.com/office/drawing/2014/main" val="10000"/>
                  </a:ext>
                </a:extLst>
              </a:tr>
              <a:tr h="370840">
                <a:tc>
                  <a:txBody>
                    <a:bodyPr/>
                    <a:lstStyle/>
                    <a:p>
                      <a:pPr algn="ctr" rtl="1"/>
                      <a:r>
                        <a:rPr lang="ar-SA" sz="1400" dirty="0"/>
                        <a:t>3</a:t>
                      </a:r>
                    </a:p>
                  </a:txBody>
                  <a:tcPr anchor="ctr"/>
                </a:tc>
                <a:tc>
                  <a:txBody>
                    <a:bodyPr/>
                    <a:lstStyle/>
                    <a:p>
                      <a:pPr algn="ctr" rtl="1"/>
                      <a:r>
                        <a:rPr lang="ar-SA" sz="1400" dirty="0"/>
                        <a:t>435</a:t>
                      </a:r>
                    </a:p>
                  </a:txBody>
                  <a:tcPr anchor="ctr"/>
                </a:tc>
                <a:tc>
                  <a:txBody>
                    <a:bodyPr/>
                    <a:lstStyle/>
                    <a:p>
                      <a:pPr algn="ctr" rtl="1"/>
                      <a:r>
                        <a:rPr lang="ar-SA" sz="1400" dirty="0"/>
                        <a:t>100</a:t>
                      </a:r>
                    </a:p>
                  </a:txBody>
                  <a:tcPr anchor="ctr"/>
                </a:tc>
                <a:extLst>
                  <a:ext uri="{0D108BD9-81ED-4DB2-BD59-A6C34878D82A}">
                    <a16:rowId xmlns:a16="http://schemas.microsoft.com/office/drawing/2014/main" val="10001"/>
                  </a:ext>
                </a:extLst>
              </a:tr>
              <a:tr h="370840">
                <a:tc>
                  <a:txBody>
                    <a:bodyPr/>
                    <a:lstStyle/>
                    <a:p>
                      <a:pPr algn="ctr" rtl="1"/>
                      <a:r>
                        <a:rPr lang="ar-SA" sz="1400" dirty="0"/>
                        <a:t>2</a:t>
                      </a:r>
                    </a:p>
                  </a:txBody>
                  <a:tcPr anchor="ctr"/>
                </a:tc>
                <a:tc>
                  <a:txBody>
                    <a:bodyPr/>
                    <a:lstStyle/>
                    <a:p>
                      <a:pPr algn="ctr" rtl="1"/>
                      <a:r>
                        <a:rPr lang="ar-SA" sz="1400" dirty="0"/>
                        <a:t>342</a:t>
                      </a:r>
                    </a:p>
                  </a:txBody>
                  <a:tcPr anchor="ctr"/>
                </a:tc>
                <a:tc>
                  <a:txBody>
                    <a:bodyPr/>
                    <a:lstStyle/>
                    <a:p>
                      <a:pPr algn="ctr" rtl="1"/>
                      <a:r>
                        <a:rPr lang="ar-SA" sz="1400" dirty="0"/>
                        <a:t>200</a:t>
                      </a:r>
                    </a:p>
                  </a:txBody>
                  <a:tcPr anchor="ctr"/>
                </a:tc>
                <a:extLst>
                  <a:ext uri="{0D108BD9-81ED-4DB2-BD59-A6C34878D82A}">
                    <a16:rowId xmlns:a16="http://schemas.microsoft.com/office/drawing/2014/main" val="10002"/>
                  </a:ext>
                </a:extLst>
              </a:tr>
              <a:tr h="370840">
                <a:tc>
                  <a:txBody>
                    <a:bodyPr/>
                    <a:lstStyle/>
                    <a:p>
                      <a:pPr algn="ctr" rtl="1"/>
                      <a:r>
                        <a:rPr lang="ar-SA" sz="1400" dirty="0"/>
                        <a:t>1</a:t>
                      </a:r>
                    </a:p>
                  </a:txBody>
                  <a:tcPr anchor="ctr"/>
                </a:tc>
                <a:tc>
                  <a:txBody>
                    <a:bodyPr/>
                    <a:lstStyle/>
                    <a:p>
                      <a:pPr algn="ctr" rtl="1"/>
                      <a:r>
                        <a:rPr lang="ar-SA" sz="1400" dirty="0"/>
                        <a:t>676</a:t>
                      </a:r>
                    </a:p>
                  </a:txBody>
                  <a:tcPr anchor="ctr"/>
                </a:tc>
                <a:tc>
                  <a:txBody>
                    <a:bodyPr/>
                    <a:lstStyle/>
                    <a:p>
                      <a:pPr algn="ctr" rtl="1"/>
                      <a:r>
                        <a:rPr lang="ar-SA" sz="1400" dirty="0"/>
                        <a:t>300</a:t>
                      </a:r>
                    </a:p>
                  </a:txBody>
                  <a:tcPr anchor="ctr"/>
                </a:tc>
                <a:extLst>
                  <a:ext uri="{0D108BD9-81ED-4DB2-BD59-A6C34878D82A}">
                    <a16:rowId xmlns:a16="http://schemas.microsoft.com/office/drawing/2014/main" val="10003"/>
                  </a:ext>
                </a:extLst>
              </a:tr>
            </a:tbl>
          </a:graphicData>
        </a:graphic>
      </p:graphicFrame>
      <p:sp>
        <p:nvSpPr>
          <p:cNvPr id="10304" name="TextBox 7"/>
          <p:cNvSpPr txBox="1">
            <a:spLocks noChangeArrowheads="1"/>
          </p:cNvSpPr>
          <p:nvPr/>
        </p:nvSpPr>
        <p:spPr bwMode="auto">
          <a:xfrm>
            <a:off x="5069648" y="1638647"/>
            <a:ext cx="928687" cy="369887"/>
          </a:xfrm>
          <a:prstGeom prst="rect">
            <a:avLst/>
          </a:prstGeom>
          <a:noFill/>
          <a:ln w="9525">
            <a:noFill/>
            <a:miter lim="800000"/>
            <a:headEnd/>
            <a:tailEnd/>
          </a:ln>
        </p:spPr>
        <p:txBody>
          <a:bodyPr>
            <a:spAutoFit/>
          </a:bodyPr>
          <a:lstStyle/>
          <a:p>
            <a:pPr algn="ctr"/>
            <a:r>
              <a:rPr lang="ar-SA" b="1" u="sng" dirty="0">
                <a:latin typeface="Comic Sans MS" pitchFamily="66" charset="0"/>
                <a:cs typeface="Tahoma" pitchFamily="34" charset="0"/>
              </a:rPr>
              <a:t>الغرف</a:t>
            </a:r>
          </a:p>
        </p:txBody>
      </p:sp>
      <p:graphicFrame>
        <p:nvGraphicFramePr>
          <p:cNvPr id="9" name="Table 8"/>
          <p:cNvGraphicFramePr>
            <a:graphicFrameLocks noGrp="1"/>
          </p:cNvGraphicFramePr>
          <p:nvPr>
            <p:extLst>
              <p:ext uri="{D42A27DB-BD31-4B8C-83A1-F6EECF244321}">
                <p14:modId xmlns:p14="http://schemas.microsoft.com/office/powerpoint/2010/main" val="3366620746"/>
              </p:ext>
            </p:extLst>
          </p:nvPr>
        </p:nvGraphicFramePr>
        <p:xfrm>
          <a:off x="927968" y="4462616"/>
          <a:ext cx="3023320" cy="1630680"/>
        </p:xfrm>
        <a:graphic>
          <a:graphicData uri="http://schemas.openxmlformats.org/drawingml/2006/table">
            <a:tbl>
              <a:tblPr rtl="1" firstRow="1" bandRow="1">
                <a:tableStyleId>{073A0DAA-6AF3-43AB-8588-CEC1D06C72B9}</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المصنع</a:t>
                      </a:r>
                    </a:p>
                  </a:txBody>
                  <a:tcPr anchor="ctr"/>
                </a:tc>
                <a:tc>
                  <a:txBody>
                    <a:bodyPr/>
                    <a:lstStyle/>
                    <a:p>
                      <a:pPr algn="ctr" rtl="1"/>
                      <a:r>
                        <a:rPr lang="ar-SA" sz="1400" dirty="0"/>
                        <a:t>اسم الدواء</a:t>
                      </a:r>
                    </a:p>
                  </a:txBody>
                  <a:tcPr anchor="ctr"/>
                </a:tc>
                <a:tc>
                  <a:txBody>
                    <a:bodyPr/>
                    <a:lstStyle/>
                    <a:p>
                      <a:pPr algn="ctr" rtl="1"/>
                      <a:r>
                        <a:rPr lang="ar-SA" sz="1400" dirty="0"/>
                        <a:t>رقم الدواء</a:t>
                      </a:r>
                    </a:p>
                  </a:txBody>
                  <a:tcPr anchor="ctr"/>
                </a:tc>
                <a:extLst>
                  <a:ext uri="{0D108BD9-81ED-4DB2-BD59-A6C34878D82A}">
                    <a16:rowId xmlns:a16="http://schemas.microsoft.com/office/drawing/2014/main" val="10000"/>
                  </a:ext>
                </a:extLst>
              </a:tr>
              <a:tr h="370840">
                <a:tc>
                  <a:txBody>
                    <a:bodyPr/>
                    <a:lstStyle/>
                    <a:p>
                      <a:pPr algn="ctr" rtl="1"/>
                      <a:r>
                        <a:rPr lang="en-US" sz="1400" dirty="0"/>
                        <a:t>HG</a:t>
                      </a:r>
                      <a:endParaRPr lang="ar-SA" sz="1400" dirty="0"/>
                    </a:p>
                  </a:txBody>
                  <a:tcPr anchor="ctr"/>
                </a:tc>
                <a:tc>
                  <a:txBody>
                    <a:bodyPr/>
                    <a:lstStyle/>
                    <a:p>
                      <a:pPr algn="ctr" rtl="1"/>
                      <a:r>
                        <a:rPr lang="en-US" sz="1400" dirty="0"/>
                        <a:t>FDG</a:t>
                      </a:r>
                      <a:endParaRPr lang="ar-SA" sz="1400" dirty="0"/>
                    </a:p>
                  </a:txBody>
                  <a:tcPr anchor="ctr"/>
                </a:tc>
                <a:tc>
                  <a:txBody>
                    <a:bodyPr/>
                    <a:lstStyle/>
                    <a:p>
                      <a:pPr algn="ctr" rtl="1"/>
                      <a:r>
                        <a:rPr lang="en-US" sz="1400" dirty="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en-US" sz="1400" dirty="0"/>
                        <a:t>AB</a:t>
                      </a:r>
                      <a:endParaRPr lang="ar-SA" sz="1400" dirty="0"/>
                    </a:p>
                  </a:txBody>
                  <a:tcPr anchor="ctr"/>
                </a:tc>
                <a:tc>
                  <a:txBody>
                    <a:bodyPr/>
                    <a:lstStyle/>
                    <a:p>
                      <a:pPr algn="ctr" rtl="1"/>
                      <a:r>
                        <a:rPr lang="en-US" sz="1400" dirty="0"/>
                        <a:t>PANADOL</a:t>
                      </a:r>
                      <a:endParaRPr lang="ar-SA" sz="1400" dirty="0"/>
                    </a:p>
                  </a:txBody>
                  <a:tcPr anchor="ctr"/>
                </a:tc>
                <a:tc>
                  <a:txBody>
                    <a:bodyPr/>
                    <a:lstStyle/>
                    <a:p>
                      <a:pPr algn="ctr" rtl="1"/>
                      <a:r>
                        <a:rPr lang="en-US" sz="1400" dirty="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a:t>AB</a:t>
                      </a:r>
                      <a:endParaRPr lang="ar-SA" sz="1400" dirty="0"/>
                    </a:p>
                  </a:txBody>
                  <a:tcPr anchor="ctr"/>
                </a:tc>
                <a:tc>
                  <a:txBody>
                    <a:bodyPr/>
                    <a:lstStyle/>
                    <a:p>
                      <a:pPr algn="ctr" rtl="1"/>
                      <a:r>
                        <a:rPr lang="en-US" sz="1400" dirty="0"/>
                        <a:t>FIFA</a:t>
                      </a:r>
                      <a:endParaRPr lang="ar-SA" sz="1400" dirty="0"/>
                    </a:p>
                  </a:txBody>
                  <a:tcPr anchor="ctr"/>
                </a:tc>
                <a:tc>
                  <a:txBody>
                    <a:bodyPr/>
                    <a:lstStyle/>
                    <a:p>
                      <a:pPr algn="ctr" rtl="1"/>
                      <a:r>
                        <a:rPr lang="en-US" sz="1400" dirty="0"/>
                        <a:t>s173</a:t>
                      </a:r>
                      <a:endParaRPr lang="ar-SA" sz="1400" dirty="0"/>
                    </a:p>
                  </a:txBody>
                  <a:tcPr anchor="ct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13841034"/>
              </p:ext>
            </p:extLst>
          </p:nvPr>
        </p:nvGraphicFramePr>
        <p:xfrm>
          <a:off x="4860032" y="4462616"/>
          <a:ext cx="3374654" cy="1630680"/>
        </p:xfrm>
        <a:graphic>
          <a:graphicData uri="http://schemas.openxmlformats.org/drawingml/2006/table">
            <a:tbl>
              <a:tblPr rtl="1" firstRow="1" bandRow="1">
                <a:tableStyleId>{073A0DAA-6AF3-43AB-8588-CEC1D06C72B9}</a:tableStyleId>
              </a:tblPr>
              <a:tblGrid>
                <a:gridCol w="1350738">
                  <a:extLst>
                    <a:ext uri="{9D8B030D-6E8A-4147-A177-3AD203B41FA5}">
                      <a16:colId xmlns:a16="http://schemas.microsoft.com/office/drawing/2014/main" val="20000"/>
                    </a:ext>
                  </a:extLst>
                </a:gridCol>
                <a:gridCol w="1011958">
                  <a:extLst>
                    <a:ext uri="{9D8B030D-6E8A-4147-A177-3AD203B41FA5}">
                      <a16:colId xmlns:a16="http://schemas.microsoft.com/office/drawing/2014/main" val="20001"/>
                    </a:ext>
                  </a:extLst>
                </a:gridCol>
                <a:gridCol w="1011958">
                  <a:extLst>
                    <a:ext uri="{9D8B030D-6E8A-4147-A177-3AD203B41FA5}">
                      <a16:colId xmlns:a16="http://schemas.microsoft.com/office/drawing/2014/main" val="20002"/>
                    </a:ext>
                  </a:extLst>
                </a:gridCol>
              </a:tblGrid>
              <a:tr h="518160">
                <a:tc>
                  <a:txBody>
                    <a:bodyPr/>
                    <a:lstStyle/>
                    <a:p>
                      <a:pPr algn="ctr" rtl="1"/>
                      <a:r>
                        <a:rPr lang="ar-SA" sz="1400" dirty="0"/>
                        <a:t>الكمية</a:t>
                      </a:r>
                    </a:p>
                  </a:txBody>
                  <a:tcPr anchor="ctr"/>
                </a:tc>
                <a:tc>
                  <a:txBody>
                    <a:bodyPr/>
                    <a:lstStyle/>
                    <a:p>
                      <a:pPr algn="ctr" rtl="1"/>
                      <a:r>
                        <a:rPr lang="ar-SA" sz="1400" dirty="0"/>
                        <a:t>رقم الدواء</a:t>
                      </a:r>
                    </a:p>
                  </a:txBody>
                  <a:tcPr anchor="ctr"/>
                </a:tc>
                <a:tc>
                  <a:txBody>
                    <a:bodyPr/>
                    <a:lstStyle/>
                    <a:p>
                      <a:pPr algn="ctr" rtl="1"/>
                      <a:r>
                        <a:rPr lang="ar-SA" sz="1400" dirty="0"/>
                        <a:t>رقم</a:t>
                      </a:r>
                      <a:r>
                        <a:rPr lang="ar-SA" sz="1400" baseline="0" dirty="0"/>
                        <a:t> المريض</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ar-SA" sz="1400" dirty="0"/>
                        <a:t>3</a:t>
                      </a:r>
                    </a:p>
                  </a:txBody>
                  <a:tcPr anchor="ctr"/>
                </a:tc>
                <a:tc>
                  <a:txBody>
                    <a:bodyPr/>
                    <a:lstStyle/>
                    <a:p>
                      <a:pPr algn="ctr" rtl="1"/>
                      <a:r>
                        <a:rPr lang="en-US" sz="1400" dirty="0"/>
                        <a:t>s123</a:t>
                      </a:r>
                      <a:endParaRPr lang="ar-SA" sz="1400" dirty="0"/>
                    </a:p>
                  </a:txBody>
                  <a:tcPr anchor="ctr"/>
                </a:tc>
                <a:tc>
                  <a:txBody>
                    <a:bodyPr/>
                    <a:lstStyle/>
                    <a:p>
                      <a:pPr algn="ctr" rtl="1"/>
                      <a:r>
                        <a:rPr lang="en-US" sz="1400" dirty="0"/>
                        <a:t>313</a:t>
                      </a:r>
                      <a:endParaRPr lang="ar-SA" sz="1400" dirty="0"/>
                    </a:p>
                  </a:txBody>
                  <a:tcPr anchor="ctr"/>
                </a:tc>
                <a:extLst>
                  <a:ext uri="{0D108BD9-81ED-4DB2-BD59-A6C34878D82A}">
                    <a16:rowId xmlns:a16="http://schemas.microsoft.com/office/drawing/2014/main" val="10001"/>
                  </a:ext>
                </a:extLst>
              </a:tr>
              <a:tr h="370840">
                <a:tc>
                  <a:txBody>
                    <a:bodyPr/>
                    <a:lstStyle/>
                    <a:p>
                      <a:pPr marL="0" algn="ctr" defTabSz="914400" rtl="1" eaLnBrk="1" latinLnBrk="0" hangingPunct="1"/>
                      <a:r>
                        <a:rPr lang="ar-SA" sz="1400" kern="1200" dirty="0">
                          <a:solidFill>
                            <a:schemeClr val="dk1"/>
                          </a:solidFill>
                          <a:latin typeface="+mn-lt"/>
                          <a:ea typeface="+mn-ea"/>
                          <a:cs typeface="+mn-cs"/>
                        </a:rPr>
                        <a:t>2</a:t>
                      </a:r>
                    </a:p>
                  </a:txBody>
                  <a:tcPr anchor="ctr"/>
                </a:tc>
                <a:tc>
                  <a:txBody>
                    <a:bodyPr/>
                    <a:lstStyle/>
                    <a:p>
                      <a:pPr algn="ctr" rtl="1"/>
                      <a:r>
                        <a:rPr lang="en-US" sz="1400" dirty="0"/>
                        <a:t>s153</a:t>
                      </a:r>
                      <a:endParaRPr lang="ar-SA" sz="1400" dirty="0"/>
                    </a:p>
                  </a:txBody>
                  <a:tcPr anchor="ctr"/>
                </a:tc>
                <a:tc>
                  <a:txBody>
                    <a:bodyPr/>
                    <a:lstStyle/>
                    <a:p>
                      <a:pPr algn="ctr" rtl="0"/>
                      <a:r>
                        <a:rPr lang="en-US" sz="1400" dirty="0"/>
                        <a:t>345</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ar-SA" sz="1400" dirty="0"/>
                        <a:t>1</a:t>
                      </a:r>
                    </a:p>
                  </a:txBody>
                  <a:tcPr anchor="ctr"/>
                </a:tc>
                <a:tc>
                  <a:txBody>
                    <a:bodyPr/>
                    <a:lstStyle/>
                    <a:p>
                      <a:pPr algn="ctr" rtl="1"/>
                      <a:r>
                        <a:rPr lang="en-US" sz="1400" dirty="0"/>
                        <a:t>s173</a:t>
                      </a:r>
                      <a:endParaRPr lang="ar-SA" sz="1400" dirty="0"/>
                    </a:p>
                  </a:txBody>
                  <a:tcPr anchor="ctr"/>
                </a:tc>
                <a:tc>
                  <a:txBody>
                    <a:bodyPr/>
                    <a:lstStyle/>
                    <a:p>
                      <a:pPr algn="ctr" rtl="1"/>
                      <a:r>
                        <a:rPr lang="en-US" sz="1400" dirty="0"/>
                        <a:t>988</a:t>
                      </a:r>
                      <a:endParaRPr lang="ar-SA" sz="1400" dirty="0"/>
                    </a:p>
                  </a:txBody>
                  <a:tcPr anchor="ctr"/>
                </a:tc>
                <a:extLst>
                  <a:ext uri="{0D108BD9-81ED-4DB2-BD59-A6C34878D82A}">
                    <a16:rowId xmlns:a16="http://schemas.microsoft.com/office/drawing/2014/main" val="10003"/>
                  </a:ext>
                </a:extLst>
              </a:tr>
            </a:tbl>
          </a:graphicData>
        </a:graphic>
      </p:graphicFrame>
      <p:sp>
        <p:nvSpPr>
          <p:cNvPr id="10349" name="TextBox 10"/>
          <p:cNvSpPr txBox="1">
            <a:spLocks noChangeArrowheads="1"/>
          </p:cNvSpPr>
          <p:nvPr/>
        </p:nvSpPr>
        <p:spPr bwMode="auto">
          <a:xfrm>
            <a:off x="928662" y="3995216"/>
            <a:ext cx="928687" cy="369888"/>
          </a:xfrm>
          <a:prstGeom prst="rect">
            <a:avLst/>
          </a:prstGeom>
          <a:noFill/>
          <a:ln w="9525">
            <a:noFill/>
            <a:miter lim="800000"/>
            <a:headEnd/>
            <a:tailEnd/>
          </a:ln>
        </p:spPr>
        <p:txBody>
          <a:bodyPr>
            <a:spAutoFit/>
          </a:bodyPr>
          <a:lstStyle/>
          <a:p>
            <a:pPr algn="ctr"/>
            <a:r>
              <a:rPr lang="ar-SA" b="1" u="sng" dirty="0">
                <a:latin typeface="Comic Sans MS" pitchFamily="66" charset="0"/>
                <a:cs typeface="Tahoma" pitchFamily="34" charset="0"/>
              </a:rPr>
              <a:t>الأدويه</a:t>
            </a:r>
          </a:p>
        </p:txBody>
      </p:sp>
      <p:sp>
        <p:nvSpPr>
          <p:cNvPr id="10350" name="TextBox 11"/>
          <p:cNvSpPr txBox="1">
            <a:spLocks noChangeArrowheads="1"/>
          </p:cNvSpPr>
          <p:nvPr/>
        </p:nvSpPr>
        <p:spPr bwMode="auto">
          <a:xfrm>
            <a:off x="4975175" y="4013202"/>
            <a:ext cx="1785937" cy="369888"/>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يعالج بواسطة</a:t>
            </a:r>
          </a:p>
        </p:txBody>
      </p:sp>
      <p:sp>
        <p:nvSpPr>
          <p:cNvPr id="11" name="Rectangle 10"/>
          <p:cNvSpPr/>
          <p:nvPr/>
        </p:nvSpPr>
        <p:spPr>
          <a:xfrm>
            <a:off x="928662" y="476672"/>
            <a:ext cx="7476017" cy="584775"/>
          </a:xfrm>
          <a:prstGeom prst="rect">
            <a:avLst/>
          </a:prstGeom>
        </p:spPr>
        <p:txBody>
          <a:bodyPr wrap="square">
            <a:spAutoFit/>
          </a:bodyPr>
          <a:lstStyle/>
          <a:p>
            <a:r>
              <a:rPr lang="ar-SA" sz="3200" b="1" u="sng" dirty="0"/>
              <a:t>مبادئ قواعد البيانات العلائقية:-</a:t>
            </a:r>
            <a:endParaRPr lang="ar-SA"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857224" y="1628800"/>
            <a:ext cx="7858154" cy="1323439"/>
          </a:xfrm>
          <a:prstGeom prst="rect">
            <a:avLst/>
          </a:prstGeom>
          <a:noFill/>
          <a:ln w="9525">
            <a:noFill/>
            <a:miter lim="800000"/>
            <a:headEnd/>
            <a:tailEnd/>
          </a:ln>
        </p:spPr>
        <p:txBody>
          <a:bodyPr wrap="square">
            <a:spAutoFit/>
          </a:bodyPr>
          <a:lstStyle/>
          <a:p>
            <a:pPr algn="just"/>
            <a:r>
              <a:rPr lang="ar-SA" sz="3200" b="1" dirty="0"/>
              <a:t>.. </a:t>
            </a:r>
            <a:r>
              <a:rPr lang="ar-SA" sz="2400" b="1" dirty="0"/>
              <a:t>فنلاحظ أن هذه الجداول يوجد بينهم علاقات، فمثلا :المريض محمد له علاقة مع سجل في جدول (يعالج بواسطة) والذي يحدد نوع وكمية الدواء التي يتناولها محمد .</a:t>
            </a:r>
            <a:endParaRPr lang="ar-SA" sz="2400" dirty="0"/>
          </a:p>
        </p:txBody>
      </p:sp>
      <p:sp>
        <p:nvSpPr>
          <p:cNvPr id="4" name="TextBox 3"/>
          <p:cNvSpPr txBox="1">
            <a:spLocks noChangeArrowheads="1"/>
          </p:cNvSpPr>
          <p:nvPr/>
        </p:nvSpPr>
        <p:spPr bwMode="auto">
          <a:xfrm>
            <a:off x="785786" y="2846096"/>
            <a:ext cx="8001056" cy="830997"/>
          </a:xfrm>
          <a:prstGeom prst="rect">
            <a:avLst/>
          </a:prstGeom>
          <a:noFill/>
          <a:ln w="9525">
            <a:noFill/>
            <a:miter lim="800000"/>
            <a:headEnd/>
            <a:tailEnd/>
          </a:ln>
        </p:spPr>
        <p:txBody>
          <a:bodyPr wrap="square">
            <a:spAutoFit/>
          </a:bodyPr>
          <a:lstStyle/>
          <a:p>
            <a:pPr algn="just"/>
            <a:r>
              <a:rPr lang="ar-SA" sz="2400" b="1" dirty="0"/>
              <a:t>إذن لو أردنا أن نستعلم عن شيء معين داخل قاعدة البيانات، فسيقوم الحاسب باسترجاعه عن طريق العلاقات التي بين تلك الجداول .</a:t>
            </a:r>
            <a:endParaRPr lang="en-US" sz="2400" b="1" dirty="0"/>
          </a:p>
        </p:txBody>
      </p:sp>
      <p:sp>
        <p:nvSpPr>
          <p:cNvPr id="5" name="TextBox 4"/>
          <p:cNvSpPr txBox="1">
            <a:spLocks noChangeArrowheads="1"/>
          </p:cNvSpPr>
          <p:nvPr/>
        </p:nvSpPr>
        <p:spPr bwMode="auto">
          <a:xfrm>
            <a:off x="714348" y="3631914"/>
            <a:ext cx="8072443" cy="830997"/>
          </a:xfrm>
          <a:prstGeom prst="rect">
            <a:avLst/>
          </a:prstGeom>
          <a:noFill/>
          <a:ln w="9525">
            <a:noFill/>
            <a:miter lim="800000"/>
            <a:headEnd/>
            <a:tailEnd/>
          </a:ln>
        </p:spPr>
        <p:txBody>
          <a:bodyPr wrap="square">
            <a:spAutoFit/>
          </a:bodyPr>
          <a:lstStyle/>
          <a:p>
            <a:pPr algn="just"/>
            <a:r>
              <a:rPr lang="ar-SA" sz="2400" b="1" dirty="0"/>
              <a:t>مثلا لو أردنا اسم  المريض رقم 313 ورقم الغرفة التي يرقد بها وتحويلة هذه الغرفة واسم الدواء الذي يتناوله ؟</a:t>
            </a:r>
            <a:endParaRPr lang="en-US" sz="2400" b="1" dirty="0"/>
          </a:p>
        </p:txBody>
      </p:sp>
      <p:sp>
        <p:nvSpPr>
          <p:cNvPr id="7" name="TextBox 6"/>
          <p:cNvSpPr txBox="1">
            <a:spLocks noChangeArrowheads="1"/>
          </p:cNvSpPr>
          <p:nvPr/>
        </p:nvSpPr>
        <p:spPr bwMode="auto">
          <a:xfrm>
            <a:off x="785786" y="4523636"/>
            <a:ext cx="8001005" cy="1569660"/>
          </a:xfrm>
          <a:prstGeom prst="rect">
            <a:avLst/>
          </a:prstGeom>
          <a:noFill/>
          <a:ln w="9525">
            <a:noFill/>
            <a:miter lim="800000"/>
            <a:headEnd/>
            <a:tailEnd/>
          </a:ln>
        </p:spPr>
        <p:txBody>
          <a:bodyPr wrap="square">
            <a:spAutoFit/>
          </a:bodyPr>
          <a:lstStyle/>
          <a:p>
            <a:pPr algn="just"/>
            <a:r>
              <a:rPr lang="ar-SA" sz="2400" b="1" dirty="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a:t>FDG</a:t>
            </a:r>
            <a:r>
              <a:rPr lang="ar-SA" sz="2400" b="1" dirty="0"/>
              <a:t> </a:t>
            </a:r>
            <a:endParaRPr lang="en-US" sz="2400" b="1" dirty="0"/>
          </a:p>
        </p:txBody>
      </p:sp>
      <p:sp>
        <p:nvSpPr>
          <p:cNvPr id="6" name="Slide Number Placeholder 5"/>
          <p:cNvSpPr>
            <a:spLocks noGrp="1"/>
          </p:cNvSpPr>
          <p:nvPr>
            <p:ph type="sldNum" sz="quarter" idx="12"/>
          </p:nvPr>
        </p:nvSpPr>
        <p:spPr/>
        <p:txBody>
          <a:bodyPr/>
          <a:lstStyle/>
          <a:p>
            <a:pPr>
              <a:defRPr/>
            </a:pPr>
            <a:fld id="{8D8E2136-1D52-404E-9F72-638376FF357E}" type="slidenum">
              <a:rPr lang="ar-SA" smtClean="0"/>
              <a:pPr>
                <a:defRPr/>
              </a:pPr>
              <a:t>12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ox(i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ox(in)">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بعض المصطلحات المستخدمه في نموذج قاعدة البيانات</a:t>
            </a:r>
            <a:endParaRPr lang="en-GB" dirty="0"/>
          </a:p>
        </p:txBody>
      </p:sp>
      <p:sp>
        <p:nvSpPr>
          <p:cNvPr id="3" name="Content Placeholder 2"/>
          <p:cNvSpPr>
            <a:spLocks noGrp="1"/>
          </p:cNvSpPr>
          <p:nvPr>
            <p:ph idx="1"/>
          </p:nvPr>
        </p:nvSpPr>
        <p:spPr/>
        <p:txBody>
          <a:bodyPr/>
          <a:lstStyle/>
          <a:p>
            <a:r>
              <a:rPr lang="ar-EG" dirty="0"/>
              <a:t>المفتاح الابتدائي/ الاساسي </a:t>
            </a:r>
            <a:r>
              <a:rPr lang="en-GB" dirty="0"/>
              <a:t>Primary Key</a:t>
            </a:r>
          </a:p>
          <a:p>
            <a:r>
              <a:rPr lang="ar-EG" dirty="0"/>
              <a:t>هو المفتاح الأساسي وله قيمه وحيدة على مستوى جميع الصفوف / أو سجلات قاعدة البيانات و لايمكن أن يكون بدون قيمة.</a:t>
            </a:r>
          </a:p>
          <a:p>
            <a:r>
              <a:rPr lang="ar-EG" dirty="0"/>
              <a:t>المفتاح الأجنبي / الخارجي</a:t>
            </a:r>
            <a:r>
              <a:rPr lang="en-GB" dirty="0"/>
              <a:t>  </a:t>
            </a:r>
            <a:r>
              <a:rPr lang="ar-EG" dirty="0"/>
              <a:t> </a:t>
            </a:r>
            <a:r>
              <a:rPr lang="en-GB" dirty="0"/>
              <a:t>Foreign Key</a:t>
            </a:r>
            <a:endParaRPr lang="ar-EG" dirty="0"/>
          </a:p>
          <a:p>
            <a:r>
              <a:rPr lang="ar-EG" dirty="0"/>
              <a:t>هو المفتاح الأساسي لجدول اخر ويحدد العلاقة بين الجداول ويمكن له أن يحتوى على قيمه فارغه</a:t>
            </a:r>
            <a:r>
              <a:rPr lang="en-GB" dirty="0"/>
              <a:t>.</a:t>
            </a:r>
            <a:endParaRPr lang="ar-EG" dirty="0"/>
          </a:p>
          <a:p>
            <a:r>
              <a:rPr lang="ar-EG" dirty="0"/>
              <a:t>القيود</a:t>
            </a:r>
            <a:r>
              <a:rPr lang="en-GB" dirty="0"/>
              <a:t>    Constraints  </a:t>
            </a:r>
          </a:p>
          <a:p>
            <a:r>
              <a:rPr lang="ar-EG" dirty="0"/>
              <a:t>هي قواعد المنطق التي يتم استخدامها لضمان اتساق البيانات أو تجنب بعض الأخطاء عند اجراء عمليات على البيانات.</a:t>
            </a:r>
          </a:p>
          <a:p>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13</a:t>
            </a:fld>
            <a:endParaRPr lang="ar-SA"/>
          </a:p>
        </p:txBody>
      </p:sp>
    </p:spTree>
    <p:extLst>
      <p:ext uri="{BB962C8B-B14F-4D97-AF65-F5344CB8AC3E}">
        <p14:creationId xmlns:p14="http://schemas.microsoft.com/office/powerpoint/2010/main" val="253326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مميزات قواعد البيانات العلاقيه </a:t>
            </a:r>
            <a:br>
              <a:rPr lang="ar-EG" dirty="0"/>
            </a:br>
            <a:r>
              <a:rPr lang="en-GB" dirty="0"/>
              <a:t>Advantages of RDB</a:t>
            </a:r>
          </a:p>
        </p:txBody>
      </p:sp>
      <p:sp>
        <p:nvSpPr>
          <p:cNvPr id="3" name="Content Placeholder 2"/>
          <p:cNvSpPr>
            <a:spLocks noGrp="1"/>
          </p:cNvSpPr>
          <p:nvPr>
            <p:ph idx="1"/>
          </p:nvPr>
        </p:nvSpPr>
        <p:spPr/>
        <p:txBody>
          <a:bodyPr>
            <a:normAutofit lnSpcReduction="10000"/>
          </a:bodyPr>
          <a:lstStyle/>
          <a:p>
            <a:r>
              <a:rPr lang="ar-EG" dirty="0"/>
              <a:t>توافق مفهوم قواعد البيانات العلاقية و الأسلوب الشائع لتعامل المستخدم مع البيانات حيث يفضل المستخدم التعامل مع البيانات في صورة قوائم وجداول </a:t>
            </a:r>
            <a:r>
              <a:rPr lang="en-GB" dirty="0"/>
              <a:t>Tables/lists </a:t>
            </a:r>
          </a:p>
          <a:p>
            <a:r>
              <a:rPr lang="ar-EG" dirty="0"/>
              <a:t>سهولة وبساطة العمليات التى تجرى على البيانات بالمقارنه بباقي الأنواع المختلفة حيث تعتمد على شكل معياري لخطوات و أوامر تعرف باسم لغة الاستفسار الهيكلية </a:t>
            </a:r>
            <a:r>
              <a:rPr lang="en-GB" dirty="0"/>
              <a:t>SQL</a:t>
            </a:r>
            <a:r>
              <a:rPr lang="ar-EG" dirty="0"/>
              <a:t> والتى تشبه لحد كبير طريقة وأسلوب تعامل المستخدم مع البيانات.</a:t>
            </a:r>
          </a:p>
          <a:p>
            <a:r>
              <a:rPr lang="ar-EG" dirty="0"/>
              <a:t>اعتماد العمليات التى تجرى على قواعد البيانات العلاقيه على عمليات سبق استخدامها وتجربتها من قبل مثل عمليات الجبر العلاقي </a:t>
            </a:r>
            <a:r>
              <a:rPr lang="en-GB" dirty="0"/>
              <a:t>Relational Algebra </a:t>
            </a:r>
            <a:r>
              <a:rPr lang="ar-EG" dirty="0"/>
              <a:t> حيث يتم مناظرة الجدول الى مجموعه </a:t>
            </a:r>
            <a:r>
              <a:rPr lang="en-GB" dirty="0"/>
              <a:t>Set</a:t>
            </a:r>
            <a:r>
              <a:rPr lang="ar-EG" dirty="0"/>
              <a:t> وبالتالي يمكن تطبيق عمليات مثل الاتحاد والتقاطع </a:t>
            </a:r>
            <a:r>
              <a:rPr lang="en-GB" dirty="0"/>
              <a:t>Union-Intersection </a:t>
            </a:r>
            <a:r>
              <a:rPr lang="ar-EG" dirty="0"/>
              <a:t> وغيرها من العمليات.</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14</a:t>
            </a:fld>
            <a:endParaRPr lang="ar-SA"/>
          </a:p>
        </p:txBody>
      </p:sp>
    </p:spTree>
    <p:extLst>
      <p:ext uri="{BB962C8B-B14F-4D97-AF65-F5344CB8AC3E}">
        <p14:creationId xmlns:p14="http://schemas.microsoft.com/office/powerpoint/2010/main" val="1360605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مثال</a:t>
            </a:r>
            <a:br>
              <a:rPr lang="ar-EG" dirty="0"/>
            </a:br>
            <a:r>
              <a:rPr lang="en-GB" dirty="0"/>
              <a:t>Example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907064"/>
              </p:ext>
            </p:extLst>
          </p:nvPr>
        </p:nvGraphicFramePr>
        <p:xfrm>
          <a:off x="899592" y="2305680"/>
          <a:ext cx="7488831" cy="1483360"/>
        </p:xfrm>
        <a:graphic>
          <a:graphicData uri="http://schemas.openxmlformats.org/drawingml/2006/table">
            <a:tbl>
              <a:tblPr firstRow="1" bandRow="1">
                <a:tableStyleId>{5C22544A-7EE6-4342-B048-85BDC9FD1C3A}</a:tableStyleId>
              </a:tblPr>
              <a:tblGrid>
                <a:gridCol w="2496277">
                  <a:extLst>
                    <a:ext uri="{9D8B030D-6E8A-4147-A177-3AD203B41FA5}">
                      <a16:colId xmlns:a16="http://schemas.microsoft.com/office/drawing/2014/main" val="159783654"/>
                    </a:ext>
                  </a:extLst>
                </a:gridCol>
                <a:gridCol w="2496277">
                  <a:extLst>
                    <a:ext uri="{9D8B030D-6E8A-4147-A177-3AD203B41FA5}">
                      <a16:colId xmlns:a16="http://schemas.microsoft.com/office/drawing/2014/main" val="846851910"/>
                    </a:ext>
                  </a:extLst>
                </a:gridCol>
                <a:gridCol w="2496277">
                  <a:extLst>
                    <a:ext uri="{9D8B030D-6E8A-4147-A177-3AD203B41FA5}">
                      <a16:colId xmlns:a16="http://schemas.microsoft.com/office/drawing/2014/main" val="3627336343"/>
                    </a:ext>
                  </a:extLst>
                </a:gridCol>
              </a:tblGrid>
              <a:tr h="370840">
                <a:tc>
                  <a:txBody>
                    <a:bodyPr/>
                    <a:lstStyle/>
                    <a:p>
                      <a:pPr algn="ctr"/>
                      <a:r>
                        <a:rPr lang="ar-EG" dirty="0"/>
                        <a:t>التخصص</a:t>
                      </a:r>
                      <a:endParaRPr lang="en-GB" dirty="0"/>
                    </a:p>
                  </a:txBody>
                  <a:tcPr/>
                </a:tc>
                <a:tc>
                  <a:txBody>
                    <a:bodyPr/>
                    <a:lstStyle/>
                    <a:p>
                      <a:pPr algn="ctr"/>
                      <a:r>
                        <a:rPr lang="ar-EG" dirty="0"/>
                        <a:t>اسم الطالب</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1438827749"/>
                  </a:ext>
                </a:extLst>
              </a:tr>
              <a:tr h="370840">
                <a:tc>
                  <a:txBody>
                    <a:bodyPr/>
                    <a:lstStyle/>
                    <a:p>
                      <a:pPr algn="ctr"/>
                      <a:r>
                        <a:rPr lang="ar-EG" dirty="0"/>
                        <a:t>حاسب</a:t>
                      </a:r>
                      <a:endParaRPr lang="en-GB" dirty="0"/>
                    </a:p>
                  </a:txBody>
                  <a:tcPr/>
                </a:tc>
                <a:tc>
                  <a:txBody>
                    <a:bodyPr/>
                    <a:lstStyle/>
                    <a:p>
                      <a:pPr algn="ctr"/>
                      <a:r>
                        <a:rPr lang="ar-EG" dirty="0"/>
                        <a:t>أحمد</a:t>
                      </a:r>
                      <a:r>
                        <a:rPr lang="ar-EG" baseline="0" dirty="0"/>
                        <a:t> محمد </a:t>
                      </a:r>
                      <a:endParaRPr lang="en-GB" dirty="0"/>
                    </a:p>
                  </a:txBody>
                  <a:tcPr/>
                </a:tc>
                <a:tc>
                  <a:txBody>
                    <a:bodyPr/>
                    <a:lstStyle/>
                    <a:p>
                      <a:pPr algn="ctr"/>
                      <a:r>
                        <a:rPr lang="ar-EG" dirty="0"/>
                        <a:t>100</a:t>
                      </a:r>
                      <a:endParaRPr lang="en-GB" dirty="0"/>
                    </a:p>
                  </a:txBody>
                  <a:tcPr/>
                </a:tc>
                <a:extLst>
                  <a:ext uri="{0D108BD9-81ED-4DB2-BD59-A6C34878D82A}">
                    <a16:rowId xmlns:a16="http://schemas.microsoft.com/office/drawing/2014/main" val="1070391313"/>
                  </a:ext>
                </a:extLst>
              </a:tr>
              <a:tr h="370840">
                <a:tc>
                  <a:txBody>
                    <a:bodyPr/>
                    <a:lstStyle/>
                    <a:p>
                      <a:pPr algn="ctr"/>
                      <a:r>
                        <a:rPr lang="ar-EG" dirty="0"/>
                        <a:t>بنوك</a:t>
                      </a:r>
                      <a:endParaRPr lang="en-GB" dirty="0"/>
                    </a:p>
                  </a:txBody>
                  <a:tcPr/>
                </a:tc>
                <a:tc>
                  <a:txBody>
                    <a:bodyPr/>
                    <a:lstStyle/>
                    <a:p>
                      <a:pPr algn="ctr"/>
                      <a:r>
                        <a:rPr lang="ar-EG" dirty="0"/>
                        <a:t>نرمين خالد</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3352049432"/>
                  </a:ext>
                </a:extLst>
              </a:tr>
              <a:tr h="370840">
                <a:tc>
                  <a:txBody>
                    <a:bodyPr/>
                    <a:lstStyle/>
                    <a:p>
                      <a:pPr algn="ctr"/>
                      <a:r>
                        <a:rPr lang="ar-EG" dirty="0"/>
                        <a:t>بترول</a:t>
                      </a:r>
                      <a:endParaRPr lang="en-GB" dirty="0"/>
                    </a:p>
                  </a:txBody>
                  <a:tcPr/>
                </a:tc>
                <a:tc>
                  <a:txBody>
                    <a:bodyPr/>
                    <a:lstStyle/>
                    <a:p>
                      <a:pPr algn="ctr"/>
                      <a:r>
                        <a:rPr lang="ar-EG" dirty="0"/>
                        <a:t>فاطمه حسين</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07445150"/>
                  </a:ext>
                </a:extLst>
              </a:tr>
            </a:tbl>
          </a:graphicData>
        </a:graphic>
      </p:graphicFrame>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15</a:t>
            </a:fld>
            <a:endParaRPr lang="ar-SA"/>
          </a:p>
        </p:txBody>
      </p:sp>
      <p:sp>
        <p:nvSpPr>
          <p:cNvPr id="6" name="TextBox 5"/>
          <p:cNvSpPr txBox="1"/>
          <p:nvPr/>
        </p:nvSpPr>
        <p:spPr>
          <a:xfrm>
            <a:off x="3707904" y="1700808"/>
            <a:ext cx="4824536" cy="400110"/>
          </a:xfrm>
          <a:prstGeom prst="rect">
            <a:avLst/>
          </a:prstGeom>
          <a:noFill/>
        </p:spPr>
        <p:txBody>
          <a:bodyPr wrap="square" rtlCol="0">
            <a:spAutoFit/>
          </a:bodyPr>
          <a:lstStyle/>
          <a:p>
            <a:r>
              <a:rPr lang="ar-EG" sz="2000" u="sng" dirty="0"/>
              <a:t>الجدول </a:t>
            </a:r>
            <a:r>
              <a:rPr lang="en-GB" sz="2000" u="sng" dirty="0"/>
              <a:t>A</a:t>
            </a:r>
            <a:r>
              <a:rPr lang="ar-EG" sz="2000" u="sng" dirty="0"/>
              <a:t>:</a:t>
            </a:r>
            <a:r>
              <a:rPr lang="ar-EG" sz="2000" dirty="0"/>
              <a:t> (رقم الطالب – اسم الطالب – التخصص)</a:t>
            </a:r>
          </a:p>
        </p:txBody>
      </p:sp>
      <p:sp>
        <p:nvSpPr>
          <p:cNvPr id="7" name="Rectangle 6"/>
          <p:cNvSpPr/>
          <p:nvPr/>
        </p:nvSpPr>
        <p:spPr>
          <a:xfrm>
            <a:off x="4615856" y="4211796"/>
            <a:ext cx="3988592" cy="369332"/>
          </a:xfrm>
          <a:prstGeom prst="rect">
            <a:avLst/>
          </a:prstGeom>
        </p:spPr>
        <p:txBody>
          <a:bodyPr wrap="none">
            <a:spAutoFit/>
          </a:bodyPr>
          <a:lstStyle/>
          <a:p>
            <a:r>
              <a:rPr lang="ar-EG" u="sng" dirty="0"/>
              <a:t>الجدول </a:t>
            </a:r>
            <a:r>
              <a:rPr lang="en-GB" u="sng" dirty="0"/>
              <a:t>B</a:t>
            </a:r>
            <a:r>
              <a:rPr lang="ar-EG" u="sng" dirty="0"/>
              <a:t>:</a:t>
            </a:r>
            <a:r>
              <a:rPr lang="ar-EG" dirty="0"/>
              <a:t> (رقم الطالب – السنه الدراسيه – التقدير)</a:t>
            </a:r>
          </a:p>
        </p:txBody>
      </p:sp>
      <p:graphicFrame>
        <p:nvGraphicFramePr>
          <p:cNvPr id="8" name="Content Placeholder 4"/>
          <p:cNvGraphicFramePr>
            <a:graphicFrameLocks/>
          </p:cNvGraphicFramePr>
          <p:nvPr>
            <p:extLst>
              <p:ext uri="{D42A27DB-BD31-4B8C-83A1-F6EECF244321}">
                <p14:modId xmlns:p14="http://schemas.microsoft.com/office/powerpoint/2010/main" val="1026331411"/>
              </p:ext>
            </p:extLst>
          </p:nvPr>
        </p:nvGraphicFramePr>
        <p:xfrm>
          <a:off x="899592" y="4753952"/>
          <a:ext cx="7488831" cy="1483360"/>
        </p:xfrm>
        <a:graphic>
          <a:graphicData uri="http://schemas.openxmlformats.org/drawingml/2006/table">
            <a:tbl>
              <a:tblPr firstRow="1" bandRow="1">
                <a:tableStyleId>{5C22544A-7EE6-4342-B048-85BDC9FD1C3A}</a:tableStyleId>
              </a:tblPr>
              <a:tblGrid>
                <a:gridCol w="2496277">
                  <a:extLst>
                    <a:ext uri="{9D8B030D-6E8A-4147-A177-3AD203B41FA5}">
                      <a16:colId xmlns:a16="http://schemas.microsoft.com/office/drawing/2014/main" val="159783654"/>
                    </a:ext>
                  </a:extLst>
                </a:gridCol>
                <a:gridCol w="2496277">
                  <a:extLst>
                    <a:ext uri="{9D8B030D-6E8A-4147-A177-3AD203B41FA5}">
                      <a16:colId xmlns:a16="http://schemas.microsoft.com/office/drawing/2014/main" val="846851910"/>
                    </a:ext>
                  </a:extLst>
                </a:gridCol>
                <a:gridCol w="2496277">
                  <a:extLst>
                    <a:ext uri="{9D8B030D-6E8A-4147-A177-3AD203B41FA5}">
                      <a16:colId xmlns:a16="http://schemas.microsoft.com/office/drawing/2014/main" val="3627336343"/>
                    </a:ext>
                  </a:extLst>
                </a:gridCol>
              </a:tblGrid>
              <a:tr h="370840">
                <a:tc>
                  <a:txBody>
                    <a:bodyPr/>
                    <a:lstStyle/>
                    <a:p>
                      <a:pPr algn="ctr"/>
                      <a:r>
                        <a:rPr lang="ar-EG" dirty="0"/>
                        <a:t>التقدير</a:t>
                      </a:r>
                      <a:r>
                        <a:rPr lang="ar-EG" baseline="0" dirty="0"/>
                        <a:t> </a:t>
                      </a:r>
                      <a:endParaRPr lang="en-GB" dirty="0"/>
                    </a:p>
                  </a:txBody>
                  <a:tcPr/>
                </a:tc>
                <a:tc>
                  <a:txBody>
                    <a:bodyPr/>
                    <a:lstStyle/>
                    <a:p>
                      <a:pPr algn="ctr"/>
                      <a:r>
                        <a:rPr lang="ar-EG" dirty="0"/>
                        <a:t>السنه</a:t>
                      </a:r>
                      <a:r>
                        <a:rPr lang="ar-EG" baseline="0" dirty="0"/>
                        <a:t> الدراسيه</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1438827749"/>
                  </a:ext>
                </a:extLst>
              </a:tr>
              <a:tr h="370840">
                <a:tc>
                  <a:txBody>
                    <a:bodyPr/>
                    <a:lstStyle/>
                    <a:p>
                      <a:pPr algn="ctr"/>
                      <a:r>
                        <a:rPr lang="en-GB" dirty="0"/>
                        <a:t>A</a:t>
                      </a:r>
                    </a:p>
                  </a:txBody>
                  <a:tcPr/>
                </a:tc>
                <a:tc>
                  <a:txBody>
                    <a:bodyPr/>
                    <a:lstStyle/>
                    <a:p>
                      <a:pPr algn="ctr"/>
                      <a:r>
                        <a:rPr lang="ar-EG" dirty="0"/>
                        <a:t>رابعة</a:t>
                      </a:r>
                      <a:endParaRPr lang="en-GB" dirty="0"/>
                    </a:p>
                  </a:txBody>
                  <a:tcPr/>
                </a:tc>
                <a:tc>
                  <a:txBody>
                    <a:bodyPr/>
                    <a:lstStyle/>
                    <a:p>
                      <a:pPr algn="ctr"/>
                      <a:r>
                        <a:rPr lang="ar-EG" dirty="0"/>
                        <a:t>100</a:t>
                      </a:r>
                      <a:endParaRPr lang="en-GB" dirty="0"/>
                    </a:p>
                  </a:txBody>
                  <a:tcPr/>
                </a:tc>
                <a:extLst>
                  <a:ext uri="{0D108BD9-81ED-4DB2-BD59-A6C34878D82A}">
                    <a16:rowId xmlns:a16="http://schemas.microsoft.com/office/drawing/2014/main" val="1070391313"/>
                  </a:ext>
                </a:extLst>
              </a:tr>
              <a:tr h="370840">
                <a:tc>
                  <a:txBody>
                    <a:bodyPr/>
                    <a:lstStyle/>
                    <a:p>
                      <a:pPr algn="ctr"/>
                      <a:r>
                        <a:rPr lang="en-GB" dirty="0"/>
                        <a:t>B</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الثالثه</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3352049432"/>
                  </a:ext>
                </a:extLst>
              </a:tr>
              <a:tr h="370840">
                <a:tc>
                  <a:txBody>
                    <a:bodyPr/>
                    <a:lstStyle/>
                    <a:p>
                      <a:pPr algn="ctr"/>
                      <a:r>
                        <a:rPr lang="en-GB" dirty="0"/>
                        <a:t>D</a:t>
                      </a:r>
                    </a:p>
                  </a:txBody>
                  <a:tcPr/>
                </a:tc>
                <a:tc>
                  <a:txBody>
                    <a:bodyPr/>
                    <a:lstStyle/>
                    <a:p>
                      <a:pPr algn="ctr"/>
                      <a:r>
                        <a:rPr lang="ar-EG" dirty="0"/>
                        <a:t>الثالثه</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07445150"/>
                  </a:ext>
                </a:extLst>
              </a:tr>
            </a:tbl>
          </a:graphicData>
        </a:graphic>
      </p:graphicFrame>
    </p:spTree>
    <p:extLst>
      <p:ext uri="{BB962C8B-B14F-4D97-AF65-F5344CB8AC3E}">
        <p14:creationId xmlns:p14="http://schemas.microsoft.com/office/powerpoint/2010/main" val="265280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مثال</a:t>
            </a:r>
            <a:br>
              <a:rPr lang="ar-EG" dirty="0"/>
            </a:br>
            <a:r>
              <a:rPr lang="en-GB" dirty="0"/>
              <a:t>Example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5566419"/>
              </p:ext>
            </p:extLst>
          </p:nvPr>
        </p:nvGraphicFramePr>
        <p:xfrm>
          <a:off x="426129" y="3044552"/>
          <a:ext cx="7890288" cy="1752600"/>
        </p:xfrm>
        <a:graphic>
          <a:graphicData uri="http://schemas.openxmlformats.org/drawingml/2006/table">
            <a:tbl>
              <a:tblPr firstRow="1" bandRow="1">
                <a:tableStyleId>{5C22544A-7EE6-4342-B048-85BDC9FD1C3A}</a:tableStyleId>
              </a:tblPr>
              <a:tblGrid>
                <a:gridCol w="1265551">
                  <a:extLst>
                    <a:ext uri="{9D8B030D-6E8A-4147-A177-3AD203B41FA5}">
                      <a16:colId xmlns:a16="http://schemas.microsoft.com/office/drawing/2014/main" val="196472287"/>
                    </a:ext>
                  </a:extLst>
                </a:gridCol>
                <a:gridCol w="1440160">
                  <a:extLst>
                    <a:ext uri="{9D8B030D-6E8A-4147-A177-3AD203B41FA5}">
                      <a16:colId xmlns:a16="http://schemas.microsoft.com/office/drawing/2014/main" val="1867978703"/>
                    </a:ext>
                  </a:extLst>
                </a:gridCol>
                <a:gridCol w="1728192">
                  <a:extLst>
                    <a:ext uri="{9D8B030D-6E8A-4147-A177-3AD203B41FA5}">
                      <a16:colId xmlns:a16="http://schemas.microsoft.com/office/drawing/2014/main" val="3700840268"/>
                    </a:ext>
                  </a:extLst>
                </a:gridCol>
                <a:gridCol w="1878327">
                  <a:extLst>
                    <a:ext uri="{9D8B030D-6E8A-4147-A177-3AD203B41FA5}">
                      <a16:colId xmlns:a16="http://schemas.microsoft.com/office/drawing/2014/main" val="2027245103"/>
                    </a:ext>
                  </a:extLst>
                </a:gridCol>
                <a:gridCol w="1578058">
                  <a:extLst>
                    <a:ext uri="{9D8B030D-6E8A-4147-A177-3AD203B41FA5}">
                      <a16:colId xmlns:a16="http://schemas.microsoft.com/office/drawing/2014/main" val="2772827540"/>
                    </a:ext>
                  </a:extLst>
                </a:gridCol>
              </a:tblGrid>
              <a:tr h="370840">
                <a:tc>
                  <a:txBody>
                    <a:bodyPr/>
                    <a:lstStyle/>
                    <a:p>
                      <a:pPr algn="ctr"/>
                      <a:r>
                        <a:rPr lang="ar-EG" dirty="0"/>
                        <a:t>التخصص</a:t>
                      </a:r>
                      <a:endParaRPr lang="en-GB" dirty="0"/>
                    </a:p>
                  </a:txBody>
                  <a:tcPr/>
                </a:tc>
                <a:tc>
                  <a:txBody>
                    <a:bodyPr/>
                    <a:lstStyle/>
                    <a:p>
                      <a:pPr algn="ctr"/>
                      <a:r>
                        <a:rPr lang="ar-EG" dirty="0"/>
                        <a:t>السنه</a:t>
                      </a:r>
                      <a:r>
                        <a:rPr lang="ar-EG" baseline="0" dirty="0"/>
                        <a:t> الدراسيه</a:t>
                      </a:r>
                      <a:endParaRPr lang="en-GB" dirty="0"/>
                    </a:p>
                  </a:txBody>
                  <a:tcPr/>
                </a:tc>
                <a:tc>
                  <a:txBody>
                    <a:bodyPr/>
                    <a:lstStyle/>
                    <a:p>
                      <a:pPr algn="ctr"/>
                      <a:r>
                        <a:rPr lang="ar-EG" dirty="0"/>
                        <a:t>التخصص</a:t>
                      </a:r>
                      <a:endParaRPr lang="en-GB" dirty="0"/>
                    </a:p>
                  </a:txBody>
                  <a:tcPr/>
                </a:tc>
                <a:tc>
                  <a:txBody>
                    <a:bodyPr/>
                    <a:lstStyle/>
                    <a:p>
                      <a:pPr algn="ctr"/>
                      <a:r>
                        <a:rPr lang="ar-EG" dirty="0"/>
                        <a:t>اسم الطالب</a:t>
                      </a:r>
                      <a:endParaRPr lang="en-GB" dirty="0"/>
                    </a:p>
                  </a:txBody>
                  <a:tcPr/>
                </a:tc>
                <a:tc>
                  <a:txBody>
                    <a:bodyPr/>
                    <a:lstStyle/>
                    <a:p>
                      <a:pPr algn="ctr"/>
                      <a:r>
                        <a:rPr lang="ar-EG" dirty="0"/>
                        <a:t>رقم</a:t>
                      </a:r>
                      <a:r>
                        <a:rPr lang="ar-EG" baseline="0" dirty="0"/>
                        <a:t> الطالب </a:t>
                      </a:r>
                      <a:endParaRPr lang="en-GB" dirty="0"/>
                    </a:p>
                  </a:txBody>
                  <a:tcPr/>
                </a:tc>
                <a:extLst>
                  <a:ext uri="{0D108BD9-81ED-4DB2-BD59-A6C34878D82A}">
                    <a16:rowId xmlns:a16="http://schemas.microsoft.com/office/drawing/2014/main" val="222417057"/>
                  </a:ext>
                </a:extLst>
              </a:tr>
              <a:tr h="370840">
                <a:tc>
                  <a:txBody>
                    <a:bodyPr/>
                    <a:lstStyle/>
                    <a:p>
                      <a:pPr algn="ctr"/>
                      <a:r>
                        <a:rPr lang="en-GB" dirty="0"/>
                        <a:t>A</a:t>
                      </a:r>
                    </a:p>
                  </a:txBody>
                  <a:tcPr/>
                </a:tc>
                <a:tc>
                  <a:txBody>
                    <a:bodyPr/>
                    <a:lstStyle/>
                    <a:p>
                      <a:pPr algn="ctr"/>
                      <a:r>
                        <a:rPr lang="ar-EG" dirty="0"/>
                        <a:t>رابعه</a:t>
                      </a:r>
                      <a:endParaRPr lang="en-GB" dirty="0"/>
                    </a:p>
                  </a:txBody>
                  <a:tcPr/>
                </a:tc>
                <a:tc>
                  <a:txBody>
                    <a:bodyPr/>
                    <a:lstStyle/>
                    <a:p>
                      <a:pPr algn="ctr"/>
                      <a:r>
                        <a:rPr lang="ar-EG" dirty="0"/>
                        <a:t>حاسب</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أحمد</a:t>
                      </a:r>
                      <a:r>
                        <a:rPr lang="ar-EG" baseline="0" dirty="0"/>
                        <a:t> محمد </a:t>
                      </a:r>
                      <a:endParaRPr lang="en-GB" dirty="0"/>
                    </a:p>
                  </a:txBody>
                  <a:tcPr/>
                </a:tc>
                <a:tc>
                  <a:txBody>
                    <a:bodyPr/>
                    <a:lstStyle/>
                    <a:p>
                      <a:pPr algn="ctr"/>
                      <a:r>
                        <a:rPr lang="ar-EG" dirty="0"/>
                        <a:t>100</a:t>
                      </a:r>
                    </a:p>
                  </a:txBody>
                  <a:tcPr/>
                </a:tc>
                <a:extLst>
                  <a:ext uri="{0D108BD9-81ED-4DB2-BD59-A6C34878D82A}">
                    <a16:rowId xmlns:a16="http://schemas.microsoft.com/office/drawing/2014/main" val="1521918368"/>
                  </a:ext>
                </a:extLst>
              </a:tr>
              <a:tr h="370840">
                <a:tc>
                  <a:txBody>
                    <a:bodyPr/>
                    <a:lstStyle/>
                    <a:p>
                      <a:pPr algn="ctr"/>
                      <a:r>
                        <a:rPr lang="en-GB" dirty="0"/>
                        <a:t>B</a:t>
                      </a:r>
                    </a:p>
                  </a:txBody>
                  <a:tcPr/>
                </a:tc>
                <a:tc>
                  <a:txBody>
                    <a:bodyPr/>
                    <a:lstStyle/>
                    <a:p>
                      <a:pPr algn="ctr"/>
                      <a:r>
                        <a:rPr lang="ar-EG" dirty="0"/>
                        <a:t>الثالثه</a:t>
                      </a:r>
                      <a:endParaRPr lang="en-GB" dirty="0"/>
                    </a:p>
                  </a:txBody>
                  <a:tcPr/>
                </a:tc>
                <a:tc>
                  <a:txBody>
                    <a:bodyPr/>
                    <a:lstStyle/>
                    <a:p>
                      <a:pPr algn="ctr"/>
                      <a:r>
                        <a:rPr lang="ar-EG" dirty="0"/>
                        <a:t>بنوك</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نرمين خالد</a:t>
                      </a:r>
                      <a:endParaRPr lang="en-GB" dirty="0"/>
                    </a:p>
                  </a:txBody>
                  <a:tcPr/>
                </a:tc>
                <a:tc>
                  <a:txBody>
                    <a:bodyPr/>
                    <a:lstStyle/>
                    <a:p>
                      <a:pPr algn="ctr"/>
                      <a:r>
                        <a:rPr lang="ar-EG" dirty="0"/>
                        <a:t>101</a:t>
                      </a:r>
                      <a:endParaRPr lang="en-GB" dirty="0"/>
                    </a:p>
                  </a:txBody>
                  <a:tcPr/>
                </a:tc>
                <a:extLst>
                  <a:ext uri="{0D108BD9-81ED-4DB2-BD59-A6C34878D82A}">
                    <a16:rowId xmlns:a16="http://schemas.microsoft.com/office/drawing/2014/main" val="4194221515"/>
                  </a:ext>
                </a:extLst>
              </a:tr>
              <a:tr h="370840">
                <a:tc>
                  <a:txBody>
                    <a:bodyPr/>
                    <a:lstStyle/>
                    <a:p>
                      <a:pPr algn="ctr"/>
                      <a:r>
                        <a:rPr lang="en-GB" dirty="0"/>
                        <a:t>D</a:t>
                      </a:r>
                    </a:p>
                  </a:txBody>
                  <a:tcPr/>
                </a:tc>
                <a:tc>
                  <a:txBody>
                    <a:bodyPr/>
                    <a:lstStyle/>
                    <a:p>
                      <a:pPr algn="ctr"/>
                      <a:r>
                        <a:rPr lang="ar-EG" dirty="0"/>
                        <a:t>الثالثه</a:t>
                      </a:r>
                      <a:endParaRPr lang="en-GB" dirty="0"/>
                    </a:p>
                  </a:txBody>
                  <a:tcPr/>
                </a:tc>
                <a:tc>
                  <a:txBody>
                    <a:bodyPr/>
                    <a:lstStyle/>
                    <a:p>
                      <a:pPr algn="ctr"/>
                      <a:r>
                        <a:rPr lang="ar-EG" dirty="0"/>
                        <a:t>بترول</a:t>
                      </a:r>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a:t>فاطمه حسين</a:t>
                      </a:r>
                      <a:endParaRPr lang="en-GB" dirty="0"/>
                    </a:p>
                  </a:txBody>
                  <a:tcPr/>
                </a:tc>
                <a:tc>
                  <a:txBody>
                    <a:bodyPr/>
                    <a:lstStyle/>
                    <a:p>
                      <a:pPr algn="ctr"/>
                      <a:r>
                        <a:rPr lang="ar-EG" dirty="0"/>
                        <a:t>102</a:t>
                      </a:r>
                      <a:endParaRPr lang="en-GB" dirty="0"/>
                    </a:p>
                  </a:txBody>
                  <a:tcPr/>
                </a:tc>
                <a:extLst>
                  <a:ext uri="{0D108BD9-81ED-4DB2-BD59-A6C34878D82A}">
                    <a16:rowId xmlns:a16="http://schemas.microsoft.com/office/drawing/2014/main" val="2117157123"/>
                  </a:ext>
                </a:extLst>
              </a:tr>
            </a:tbl>
          </a:graphicData>
        </a:graphic>
      </p:graphicFrame>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16</a:t>
            </a:fld>
            <a:endParaRPr lang="ar-SA"/>
          </a:p>
        </p:txBody>
      </p:sp>
      <p:sp>
        <p:nvSpPr>
          <p:cNvPr id="6" name="TextBox 5"/>
          <p:cNvSpPr txBox="1"/>
          <p:nvPr/>
        </p:nvSpPr>
        <p:spPr>
          <a:xfrm>
            <a:off x="426128" y="1772816"/>
            <a:ext cx="7890289" cy="461665"/>
          </a:xfrm>
          <a:prstGeom prst="rect">
            <a:avLst/>
          </a:prstGeom>
          <a:noFill/>
        </p:spPr>
        <p:txBody>
          <a:bodyPr wrap="square" rtlCol="0">
            <a:spAutoFit/>
          </a:bodyPr>
          <a:lstStyle/>
          <a:p>
            <a:r>
              <a:rPr lang="ar-EG" sz="2400" dirty="0"/>
              <a:t>نتيجة الاتحاد بين الجدولين هو جدول ثالث يضم الأعمده جميعها</a:t>
            </a:r>
            <a:endParaRPr lang="en-GB" sz="2400" dirty="0"/>
          </a:p>
        </p:txBody>
      </p:sp>
    </p:spTree>
    <p:extLst>
      <p:ext uri="{BB962C8B-B14F-4D97-AF65-F5344CB8AC3E}">
        <p14:creationId xmlns:p14="http://schemas.microsoft.com/office/powerpoint/2010/main" val="43897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sz="4000" b="1" cap="all" dirty="0">
                <a:solidFill>
                  <a:srgbClr val="FF0000"/>
                </a:solidFill>
                <a:cs typeface="+mj-cs"/>
              </a:rPr>
              <a:t>مراحل انشاء قاعدة بيانات</a:t>
            </a:r>
            <a:endParaRPr lang="en-GB" sz="4000" b="1" cap="all" dirty="0">
              <a:solidFill>
                <a:srgbClr val="FF0000"/>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17</a:t>
            </a:fld>
            <a:endParaRPr lang="ar-SA"/>
          </a:p>
        </p:txBody>
      </p:sp>
    </p:spTree>
    <p:extLst>
      <p:ext uri="{BB962C8B-B14F-4D97-AF65-F5344CB8AC3E}">
        <p14:creationId xmlns:p14="http://schemas.microsoft.com/office/powerpoint/2010/main" val="375484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970771" y="1285767"/>
            <a:ext cx="6859797" cy="5268218"/>
            <a:chOff x="1946" y="5644"/>
            <a:chExt cx="7634" cy="4958"/>
          </a:xfrm>
        </p:grpSpPr>
        <p:grpSp>
          <p:nvGrpSpPr>
            <p:cNvPr id="12300" name="Group 3"/>
            <p:cNvGrpSpPr>
              <a:grpSpLocks/>
            </p:cNvGrpSpPr>
            <p:nvPr/>
          </p:nvGrpSpPr>
          <p:grpSpPr bwMode="auto">
            <a:xfrm>
              <a:off x="1946" y="5644"/>
              <a:ext cx="7633" cy="4958"/>
              <a:chOff x="1877" y="9975"/>
              <a:chExt cx="8844" cy="4958"/>
            </a:xfrm>
          </p:grpSpPr>
          <p:sp>
            <p:nvSpPr>
              <p:cNvPr id="12303" name="Text Box 4"/>
              <p:cNvSpPr txBox="1">
                <a:spLocks noChangeArrowheads="1"/>
              </p:cNvSpPr>
              <p:nvPr/>
            </p:nvSpPr>
            <p:spPr bwMode="auto">
              <a:xfrm>
                <a:off x="3648" y="9975"/>
                <a:ext cx="5193" cy="1001"/>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تصميم قاعدة البيانات</a:t>
                </a:r>
              </a:p>
              <a:p>
                <a:pPr algn="ctr">
                  <a:spcAft>
                    <a:spcPts val="1000"/>
                  </a:spcAft>
                </a:pPr>
                <a:r>
                  <a:rPr lang="ar-SA" b="1" dirty="0"/>
                  <a:t>(رسم نموذج الكيان والعلاقة الرابطة)  </a:t>
                </a:r>
                <a:r>
                  <a:rPr lang="en-US" b="1" dirty="0"/>
                  <a:t>ERD</a:t>
                </a:r>
                <a:endParaRPr lang="ar-SA" sz="2000" dirty="0"/>
              </a:p>
            </p:txBody>
          </p:sp>
          <p:sp>
            <p:nvSpPr>
              <p:cNvPr id="12304" name="Text Box 6"/>
              <p:cNvSpPr txBox="1">
                <a:spLocks noChangeArrowheads="1"/>
              </p:cNvSpPr>
              <p:nvPr/>
            </p:nvSpPr>
            <p:spPr bwMode="auto">
              <a:xfrm>
                <a:off x="4596" y="12530"/>
                <a:ext cx="3240" cy="850"/>
              </a:xfrm>
              <a:prstGeom prst="rect">
                <a:avLst/>
              </a:prstGeom>
              <a:solidFill>
                <a:srgbClr val="FFFFFF"/>
              </a:solidFill>
              <a:ln w="9525">
                <a:solidFill>
                  <a:srgbClr val="000000"/>
                </a:solidFill>
                <a:miter lim="800000"/>
                <a:headEnd/>
                <a:tailEnd/>
              </a:ln>
            </p:spPr>
            <p:txBody>
              <a:bodyPr/>
              <a:lstStyle/>
              <a:p>
                <a:pPr algn="ctr">
                  <a:spcAft>
                    <a:spcPts val="1000"/>
                  </a:spcAft>
                </a:pPr>
                <a:r>
                  <a:rPr lang="ar-SA" b="1" dirty="0"/>
                  <a:t>تخزين قاعدة البيانات في الحاسب عن طريق برنامج معين </a:t>
                </a:r>
                <a:endParaRPr lang="ar-SA" dirty="0"/>
              </a:p>
            </p:txBody>
          </p:sp>
          <p:sp>
            <p:nvSpPr>
              <p:cNvPr id="12305"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تحديث البيانات</a:t>
                </a:r>
              </a:p>
              <a:p>
                <a:pPr algn="ctr">
                  <a:spcAft>
                    <a:spcPts val="1000"/>
                  </a:spcAft>
                </a:pPr>
                <a:r>
                  <a:rPr lang="ar-SA" sz="1600" b="1" dirty="0"/>
                  <a:t>إضافة - حذف - تعديل</a:t>
                </a:r>
                <a:endParaRPr lang="ar-SA" sz="1600" dirty="0"/>
              </a:p>
            </p:txBody>
          </p:sp>
          <p:sp>
            <p:nvSpPr>
              <p:cNvPr id="12306" name="Text Box 10"/>
              <p:cNvSpPr txBox="1">
                <a:spLocks noChangeArrowheads="1"/>
              </p:cNvSpPr>
              <p:nvPr/>
            </p:nvSpPr>
            <p:spPr bwMode="auto">
              <a:xfrm>
                <a:off x="1877" y="13939"/>
                <a:ext cx="2848" cy="994"/>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تقــــــاريـــر</a:t>
                </a:r>
              </a:p>
              <a:p>
                <a:pPr algn="ctr">
                  <a:spcAft>
                    <a:spcPts val="1000"/>
                  </a:spcAft>
                </a:pPr>
                <a:r>
                  <a:rPr lang="ar-SA" sz="1600" b="1" dirty="0"/>
                  <a:t>مثل طباعة تقرير عن أرباح الشركة لعام 2007</a:t>
                </a:r>
                <a:endParaRPr lang="ar-SA" sz="1600" dirty="0"/>
              </a:p>
            </p:txBody>
          </p:sp>
          <p:sp>
            <p:nvSpPr>
              <p:cNvPr id="12307" name="Text Box 11"/>
              <p:cNvSpPr txBox="1">
                <a:spLocks noChangeArrowheads="1"/>
              </p:cNvSpPr>
              <p:nvPr/>
            </p:nvSpPr>
            <p:spPr bwMode="auto">
              <a:xfrm>
                <a:off x="7710" y="14001"/>
                <a:ext cx="3011" cy="932"/>
              </a:xfrm>
              <a:prstGeom prst="rect">
                <a:avLst/>
              </a:prstGeom>
              <a:solidFill>
                <a:srgbClr val="FFFFFF"/>
              </a:solidFill>
              <a:ln w="9525">
                <a:solidFill>
                  <a:srgbClr val="000000"/>
                </a:solidFill>
                <a:miter lim="800000"/>
                <a:headEnd/>
                <a:tailEnd/>
              </a:ln>
            </p:spPr>
            <p:txBody>
              <a:bodyPr/>
              <a:lstStyle/>
              <a:p>
                <a:pPr algn="ctr">
                  <a:spcAft>
                    <a:spcPts val="1000"/>
                  </a:spcAft>
                </a:pPr>
                <a:r>
                  <a:rPr lang="ar-SA" sz="1600" b="1" dirty="0"/>
                  <a:t>استعـــــــــلام</a:t>
                </a:r>
              </a:p>
              <a:p>
                <a:pPr algn="ctr">
                  <a:spcAft>
                    <a:spcPts val="1000"/>
                  </a:spcAft>
                </a:pPr>
                <a:r>
                  <a:rPr lang="ar-SA" sz="1600" b="1" dirty="0"/>
                  <a:t>مثال الاستعلام عن معلومات المريض بإدخال رقم هذا المريض</a:t>
                </a:r>
                <a:endParaRPr lang="ar-SA" sz="1600" dirty="0"/>
              </a:p>
            </p:txBody>
          </p:sp>
        </p:grpSp>
        <p:sp>
          <p:nvSpPr>
            <p:cNvPr id="12301" name="WordArt 15"/>
            <p:cNvSpPr>
              <a:spLocks noChangeArrowheads="1" noChangeShapeType="1" noTextEdit="1"/>
            </p:cNvSpPr>
            <p:nvPr/>
          </p:nvSpPr>
          <p:spPr bwMode="auto">
            <a:xfrm>
              <a:off x="8140" y="5964"/>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الأولى</a:t>
              </a:r>
            </a:p>
          </p:txBody>
        </p:sp>
        <p:sp>
          <p:nvSpPr>
            <p:cNvPr id="12302" name="WordArt 16"/>
            <p:cNvSpPr>
              <a:spLocks noChangeArrowheads="1" noChangeShapeType="1" noTextEdit="1"/>
            </p:cNvSpPr>
            <p:nvPr/>
          </p:nvSpPr>
          <p:spPr bwMode="auto">
            <a:xfrm>
              <a:off x="8033" y="7139"/>
              <a:ext cx="1440" cy="360"/>
            </a:xfrm>
            <a:prstGeom prst="rect">
              <a:avLst/>
            </a:prstGeom>
          </p:spPr>
          <p:txBody>
            <a:bodyPr wrap="none" fromWordArt="1">
              <a:prstTxWarp prst="textPlain">
                <a:avLst>
                  <a:gd name="adj" fmla="val 50000"/>
                </a:avLst>
              </a:prstTxWarp>
            </a:bodyPr>
            <a:lstStyle/>
            <a:p>
              <a:pPr algn="ctr"/>
              <a:r>
                <a:rPr lang="ar-SA" sz="3600" kern="10" dirty="0">
                  <a:ln w="9525">
                    <a:solidFill>
                      <a:srgbClr val="000000"/>
                    </a:solidFill>
                    <a:round/>
                    <a:headEnd/>
                    <a:tailEnd/>
                  </a:ln>
                  <a:solidFill>
                    <a:srgbClr val="000000"/>
                  </a:solidFill>
                  <a:latin typeface="+mn-cs"/>
                  <a:ea typeface="+mn-cs"/>
                  <a:cs typeface="+mn-cs"/>
                </a:rPr>
                <a:t>المرحلة الثانية</a:t>
              </a:r>
            </a:p>
          </p:txBody>
        </p:sp>
      </p:grpSp>
      <p:sp>
        <p:nvSpPr>
          <p:cNvPr id="12291" name="TextBox 15"/>
          <p:cNvSpPr txBox="1">
            <a:spLocks noChangeArrowheads="1"/>
          </p:cNvSpPr>
          <p:nvPr/>
        </p:nvSpPr>
        <p:spPr bwMode="auto">
          <a:xfrm>
            <a:off x="1571625" y="357188"/>
            <a:ext cx="6970713" cy="369887"/>
          </a:xfrm>
          <a:prstGeom prst="rect">
            <a:avLst/>
          </a:prstGeom>
          <a:noFill/>
          <a:ln w="9525">
            <a:noFill/>
            <a:miter lim="800000"/>
            <a:headEnd/>
            <a:tailEnd/>
          </a:ln>
        </p:spPr>
        <p:txBody>
          <a:bodyPr>
            <a:spAutoFit/>
          </a:bodyPr>
          <a:lstStyle/>
          <a:p>
            <a:r>
              <a:rPr lang="ar-SA" b="1" u="sng">
                <a:latin typeface="Comic Sans MS" pitchFamily="66" charset="0"/>
                <a:cs typeface="Tahoma" pitchFamily="34" charset="0"/>
              </a:rPr>
              <a:t>لإنشاء قاعدة بيانات سوف ندرس المراحل التالية:</a:t>
            </a:r>
          </a:p>
        </p:txBody>
      </p:sp>
      <p:cxnSp>
        <p:nvCxnSpPr>
          <p:cNvPr id="17" name="Straight Arrow Connector 16"/>
          <p:cNvCxnSpPr/>
          <p:nvPr/>
        </p:nvCxnSpPr>
        <p:spPr>
          <a:xfrm rot="5400000">
            <a:off x="6215856"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6249" y="5157192"/>
            <a:ext cx="1" cy="430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2072481" y="5302125"/>
            <a:ext cx="42862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5155604"/>
            <a:ext cx="4143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6" name="Text Box 6"/>
          <p:cNvSpPr txBox="1">
            <a:spLocks noChangeArrowheads="1"/>
          </p:cNvSpPr>
          <p:nvPr/>
        </p:nvSpPr>
        <p:spPr bwMode="auto">
          <a:xfrm>
            <a:off x="3143250" y="2816349"/>
            <a:ext cx="2513013" cy="828675"/>
          </a:xfrm>
          <a:prstGeom prst="rect">
            <a:avLst/>
          </a:prstGeom>
          <a:solidFill>
            <a:srgbClr val="FFFFFF"/>
          </a:solidFill>
          <a:ln w="9525">
            <a:solidFill>
              <a:srgbClr val="000000"/>
            </a:solidFill>
            <a:miter lim="800000"/>
            <a:headEnd/>
            <a:tailEnd/>
          </a:ln>
        </p:spPr>
        <p:txBody>
          <a:bodyPr/>
          <a:lstStyle/>
          <a:p>
            <a:pPr algn="ctr">
              <a:spcAft>
                <a:spcPts val="1000"/>
              </a:spcAft>
            </a:pPr>
            <a:r>
              <a:rPr lang="ar-SA" sz="2000" b="1" dirty="0"/>
              <a:t>تحويل نموذج الكيان والعلاقة الرابطة إلى جداول</a:t>
            </a:r>
            <a:endParaRPr lang="ar-SA" sz="2000" dirty="0"/>
          </a:p>
        </p:txBody>
      </p:sp>
      <p:cxnSp>
        <p:nvCxnSpPr>
          <p:cNvPr id="22" name="Straight Arrow Connector 21"/>
          <p:cNvCxnSpPr/>
          <p:nvPr/>
        </p:nvCxnSpPr>
        <p:spPr>
          <a:xfrm rot="5400000">
            <a:off x="4145632" y="2570584"/>
            <a:ext cx="4206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213895" y="3861395"/>
            <a:ext cx="2857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WordArt 16"/>
          <p:cNvSpPr>
            <a:spLocks noChangeArrowheads="1" noChangeShapeType="1" noTextEdit="1"/>
          </p:cNvSpPr>
          <p:nvPr/>
        </p:nvSpPr>
        <p:spPr bwMode="auto">
          <a:xfrm>
            <a:off x="6572250" y="4000500"/>
            <a:ext cx="1222375" cy="414338"/>
          </a:xfrm>
          <a:prstGeom prst="rect">
            <a:avLst/>
          </a:prstGeom>
        </p:spPr>
        <p:txBody>
          <a:bodyPr wrap="none" fromWordArt="1">
            <a:prstTxWarp prst="textPlain">
              <a:avLst>
                <a:gd name="adj" fmla="val 50000"/>
              </a:avLst>
            </a:prstTxWarp>
          </a:bodyPr>
          <a:lstStyle/>
          <a:p>
            <a:pPr algn="ctr"/>
            <a:r>
              <a:rPr lang="ar-SA" sz="3600" kern="10">
                <a:ln w="9525">
                  <a:solidFill>
                    <a:srgbClr val="000000"/>
                  </a:solidFill>
                  <a:round/>
                  <a:headEnd/>
                  <a:tailEnd/>
                </a:ln>
                <a:solidFill>
                  <a:srgbClr val="000000"/>
                </a:solidFill>
                <a:latin typeface="+mn-cs"/>
                <a:ea typeface="+mn-cs"/>
                <a:cs typeface="+mn-cs"/>
              </a:rPr>
              <a:t>المرحلة الثالثة</a:t>
            </a:r>
          </a:p>
        </p:txBody>
      </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sz="4000" b="1" dirty="0">
                <a:solidFill>
                  <a:srgbClr val="FF0000"/>
                </a:solidFill>
                <a:latin typeface="Tahoma" pitchFamily="34" charset="0"/>
                <a:cs typeface="+mj-cs"/>
              </a:rPr>
              <a:t>تحديد الكيانات   </a:t>
            </a:r>
            <a:r>
              <a:rPr lang="en-US" sz="4000" b="1" dirty="0">
                <a:solidFill>
                  <a:srgbClr val="FF0000"/>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19</a:t>
            </a:fld>
            <a:endParaRPr lang="ar-SA"/>
          </a:p>
        </p:txBody>
      </p:sp>
    </p:spTree>
    <p:extLst>
      <p:ext uri="{BB962C8B-B14F-4D97-AF65-F5344CB8AC3E}">
        <p14:creationId xmlns:p14="http://schemas.microsoft.com/office/powerpoint/2010/main" val="186447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sz="4000" b="1" dirty="0">
                <a:solidFill>
                  <a:srgbClr val="FF0000"/>
                </a:solidFill>
                <a:effectLst>
                  <a:outerShdw blurRad="38100" dist="38100" dir="2700000" algn="tl">
                    <a:srgbClr val="000000">
                      <a:alpha val="43137"/>
                    </a:srgbClr>
                  </a:outerShdw>
                </a:effectLst>
                <a:cs typeface="+mj-cs"/>
              </a:rPr>
              <a:t>أ</a:t>
            </a:r>
            <a:r>
              <a:rPr lang="ar-SA" sz="4000" b="1" dirty="0">
                <a:solidFill>
                  <a:srgbClr val="FF0000"/>
                </a:solidFill>
                <a:effectLst>
                  <a:outerShdw blurRad="38100" dist="38100" dir="2700000" algn="tl">
                    <a:srgbClr val="000000">
                      <a:alpha val="43137"/>
                    </a:srgbClr>
                  </a:outerShdw>
                </a:effectLst>
                <a:cs typeface="+mj-cs"/>
              </a:rPr>
              <a:t>نواع قواعد البيانات</a:t>
            </a:r>
            <a:endParaRPr lang="ar-EG" sz="4000" b="1" dirty="0">
              <a:solidFill>
                <a:srgbClr val="FF0000"/>
              </a:solidFill>
              <a:effectLst>
                <a:outerShdw blurRad="38100" dist="38100" dir="2700000" algn="tl">
                  <a:srgbClr val="000000">
                    <a:alpha val="43137"/>
                  </a:srgbClr>
                </a:outerShdw>
              </a:effectLst>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a:t>
            </a:fld>
            <a:endParaRPr lang="ar-SA"/>
          </a:p>
        </p:txBody>
      </p:sp>
    </p:spTree>
    <p:extLst>
      <p:ext uri="{BB962C8B-B14F-4D97-AF65-F5344CB8AC3E}">
        <p14:creationId xmlns:p14="http://schemas.microsoft.com/office/powerpoint/2010/main" val="4174611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251520" y="397967"/>
            <a:ext cx="8643938" cy="923330"/>
          </a:xfrm>
          <a:prstGeom prst="rect">
            <a:avLst/>
          </a:prstGeom>
          <a:noFill/>
          <a:ln w="9525">
            <a:noFill/>
            <a:miter lim="800000"/>
            <a:headEnd/>
            <a:tailEnd/>
          </a:ln>
        </p:spPr>
        <p:txBody>
          <a:bodyPr anchor="ctr">
            <a:spAutoFit/>
          </a:bodyPr>
          <a:lstStyle/>
          <a:p>
            <a:r>
              <a:rPr lang="ar-SA" sz="1600" b="1" dirty="0">
                <a:latin typeface="Tahoma" pitchFamily="34" charset="0"/>
                <a:cs typeface="Times New Roman" pitchFamily="18" charset="0"/>
              </a:rPr>
              <a:t>فلنبدأ الآن بالمرحلة الأولى وهي </a:t>
            </a:r>
            <a:r>
              <a:rPr lang="ar-SA" sz="2000" b="1" dirty="0">
                <a:solidFill>
                  <a:schemeClr val="bg2">
                    <a:lumMod val="50000"/>
                  </a:schemeClr>
                </a:solidFill>
                <a:latin typeface="Tahoma" pitchFamily="34" charset="0"/>
                <a:cs typeface="Times New Roman" pitchFamily="18" charset="0"/>
              </a:rPr>
              <a:t>تصميم قاعدة البيانات</a:t>
            </a:r>
            <a:endParaRPr lang="en-US" sz="2000" dirty="0">
              <a:solidFill>
                <a:schemeClr val="bg2">
                  <a:lumMod val="50000"/>
                </a:schemeClr>
              </a:solidFill>
            </a:endParaRPr>
          </a:p>
          <a:p>
            <a:pPr eaLnBrk="0" hangingPunct="0"/>
            <a:r>
              <a:rPr lang="ar-SA" sz="1600" b="1" u="sng" dirty="0">
                <a:latin typeface="Tahoma" pitchFamily="34" charset="0"/>
                <a:cs typeface="Times New Roman" pitchFamily="18" charset="0"/>
              </a:rPr>
              <a:t>في هذه المرحلة سوف يكون هناك 4 خطوات لر</a:t>
            </a:r>
            <a:r>
              <a:rPr lang="ar-SA" sz="1600" b="1" u="sng" dirty="0"/>
              <a:t>سم نموذج الكيان والعلاقة الرابطة</a:t>
            </a:r>
            <a:r>
              <a:rPr lang="ar-SA" sz="1600" b="1" u="sng" dirty="0">
                <a:latin typeface="Tahoma" pitchFamily="34" charset="0"/>
                <a:cs typeface="Times New Roman" pitchFamily="18" charset="0"/>
              </a:rPr>
              <a:t> : </a:t>
            </a:r>
            <a:endParaRPr lang="en-US" sz="900" dirty="0"/>
          </a:p>
          <a:p>
            <a:pPr algn="l" rtl="0" eaLnBrk="0" hangingPunct="0"/>
            <a:endParaRPr lang="en-US" dirty="0"/>
          </a:p>
        </p:txBody>
      </p:sp>
      <p:sp>
        <p:nvSpPr>
          <p:cNvPr id="4" name="Rectangle 11"/>
          <p:cNvSpPr>
            <a:spLocks noChangeArrowheads="1"/>
          </p:cNvSpPr>
          <p:nvPr/>
        </p:nvSpPr>
        <p:spPr bwMode="auto">
          <a:xfrm>
            <a:off x="4387712" y="1588730"/>
            <a:ext cx="4413388" cy="400110"/>
          </a:xfrm>
          <a:prstGeom prst="rect">
            <a:avLst/>
          </a:prstGeom>
          <a:noFill/>
          <a:ln w="9525">
            <a:noFill/>
            <a:miter lim="800000"/>
            <a:headEnd/>
            <a:tailEnd/>
          </a:ln>
        </p:spPr>
        <p:txBody>
          <a:bodyPr wrap="none" anchor="ctr">
            <a:spAutoFit/>
          </a:bodyPr>
          <a:lstStyle/>
          <a:p>
            <a:pPr>
              <a:tabLst>
                <a:tab pos="685800" algn="l"/>
              </a:tabLst>
            </a:pPr>
            <a:r>
              <a:rPr lang="ar-SA" sz="2000" b="1" dirty="0">
                <a:latin typeface="Tahoma" pitchFamily="34" charset="0"/>
                <a:cs typeface="Times New Roman" pitchFamily="18" charset="0"/>
              </a:rPr>
              <a:t>1- </a:t>
            </a:r>
            <a:r>
              <a:rPr lang="ar-SA" sz="2000" b="1" u="sng" dirty="0">
                <a:latin typeface="Tahoma" pitchFamily="34" charset="0"/>
                <a:cs typeface="Times New Roman" pitchFamily="18" charset="0"/>
              </a:rPr>
              <a:t>تحديد الكيانات   </a:t>
            </a:r>
            <a:r>
              <a:rPr lang="en-US" sz="2000" b="1" u="sng" dirty="0">
                <a:latin typeface="Tahoma" pitchFamily="34" charset="0"/>
                <a:cs typeface="Times New Roman" pitchFamily="18" charset="0"/>
              </a:rPr>
              <a:t>Entities</a:t>
            </a:r>
            <a:r>
              <a:rPr lang="ar-SA" sz="2000" b="1" u="sng" dirty="0">
                <a:latin typeface="Tahoma" pitchFamily="34" charset="0"/>
                <a:cs typeface="Times New Roman" pitchFamily="18" charset="0"/>
              </a:rPr>
              <a:t>  ويرمز لها بالشكل </a:t>
            </a:r>
            <a:endParaRPr lang="ar-SA" sz="2000" u="sng" dirty="0"/>
          </a:p>
        </p:txBody>
      </p:sp>
      <p:sp>
        <p:nvSpPr>
          <p:cNvPr id="5" name="Rectangle 4"/>
          <p:cNvSpPr/>
          <p:nvPr/>
        </p:nvSpPr>
        <p:spPr>
          <a:xfrm>
            <a:off x="3096430" y="1644708"/>
            <a:ext cx="1143000" cy="428625"/>
          </a:xfrm>
          <a:prstGeom prst="rect">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a:p>
        </p:txBody>
      </p:sp>
      <p:sp>
        <p:nvSpPr>
          <p:cNvPr id="7" name="TextBox 6"/>
          <p:cNvSpPr txBox="1">
            <a:spLocks noChangeArrowheads="1"/>
          </p:cNvSpPr>
          <p:nvPr/>
        </p:nvSpPr>
        <p:spPr bwMode="auto">
          <a:xfrm>
            <a:off x="428596" y="2093947"/>
            <a:ext cx="8358245"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الكيان هو وحدة تمثل فئة أو مجموعة من الأشياء أو الكائنات أو الأنشطة لها صفات (خصائص) تصفها وتخصها. ونسميه </a:t>
            </a:r>
            <a:r>
              <a:rPr lang="ar-SA" sz="1600" b="1" u="sng" dirty="0">
                <a:latin typeface="Comic Sans MS" pitchFamily="66" charset="0"/>
                <a:cs typeface="Tahoma" pitchFamily="34" charset="0"/>
              </a:rPr>
              <a:t>باسم مفرد </a:t>
            </a:r>
            <a:r>
              <a:rPr lang="ar-SA" sz="1600" b="1" dirty="0">
                <a:latin typeface="Comic Sans MS" pitchFamily="66" charset="0"/>
                <a:cs typeface="Tahoma" pitchFamily="34" charset="0"/>
              </a:rPr>
              <a:t>مثل : المريض – الطالب- القسم - الغرفة</a:t>
            </a:r>
          </a:p>
        </p:txBody>
      </p:sp>
      <p:sp>
        <p:nvSpPr>
          <p:cNvPr id="8" name="TextBox 7"/>
          <p:cNvSpPr txBox="1">
            <a:spLocks noChangeArrowheads="1"/>
          </p:cNvSpPr>
          <p:nvPr/>
        </p:nvSpPr>
        <p:spPr bwMode="auto">
          <a:xfrm>
            <a:off x="500034" y="2916233"/>
            <a:ext cx="8215370" cy="584775"/>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هذه الخطوة تحتاج إلى تفكير و وقت لتتناسب مع احتياجات المؤسسة المطلوب عمل قاعدة بيانات  لها</a:t>
            </a:r>
          </a:p>
        </p:txBody>
      </p:sp>
      <p:sp>
        <p:nvSpPr>
          <p:cNvPr id="9" name="Rectangle 12"/>
          <p:cNvSpPr>
            <a:spLocks noChangeArrowheads="1"/>
          </p:cNvSpPr>
          <p:nvPr/>
        </p:nvSpPr>
        <p:spPr bwMode="auto">
          <a:xfrm>
            <a:off x="642910" y="3812847"/>
            <a:ext cx="8072440" cy="1200329"/>
          </a:xfrm>
          <a:prstGeom prst="rect">
            <a:avLst/>
          </a:prstGeom>
          <a:noFill/>
          <a:ln w="9525">
            <a:noFill/>
            <a:miter lim="800000"/>
            <a:headEnd/>
            <a:tailEnd/>
          </a:ln>
        </p:spPr>
        <p:txBody>
          <a:bodyPr wrap="square" anchor="ctr">
            <a:spAutoFit/>
          </a:bodyPr>
          <a:lstStyle/>
          <a:p>
            <a:pPr algn="just">
              <a:lnSpc>
                <a:spcPct val="150000"/>
              </a:lnSpc>
            </a:pPr>
            <a:r>
              <a:rPr lang="ar-SA" sz="1600" b="1" dirty="0">
                <a:latin typeface="Comic Sans MS" pitchFamily="66" charset="0"/>
                <a:cs typeface="Tahoma" pitchFamily="34" charset="0"/>
              </a:rPr>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المدرب ، الم</a:t>
            </a:r>
            <a:r>
              <a:rPr lang="ar-EG" sz="1600" b="1" dirty="0">
                <a:latin typeface="Comic Sans MS" pitchFamily="66" charset="0"/>
                <a:cs typeface="Tahoma" pitchFamily="34" charset="0"/>
              </a:rPr>
              <a:t>ت</a:t>
            </a:r>
            <a:r>
              <a:rPr lang="ar-SA" sz="1600" b="1" dirty="0">
                <a:latin typeface="Comic Sans MS" pitchFamily="66" charset="0"/>
                <a:cs typeface="Tahoma" pitchFamily="34" charset="0"/>
              </a:rPr>
              <a:t>درب ، والدورة .. وذلك بشكل مبسط </a:t>
            </a:r>
            <a:r>
              <a:rPr lang="ar-SA" sz="1600" b="1" dirty="0">
                <a:solidFill>
                  <a:srgbClr val="000080"/>
                </a:solidFill>
                <a:latin typeface="Tahoma" pitchFamily="34" charset="0"/>
                <a:cs typeface="Times New Roman" pitchFamily="18" charset="0"/>
              </a:rPr>
              <a:t>.</a:t>
            </a:r>
            <a:endParaRPr lang="en-US" sz="1600" dirty="0"/>
          </a:p>
        </p:txBody>
      </p:sp>
      <p:sp>
        <p:nvSpPr>
          <p:cNvPr id="10" name="Rectangle 9"/>
          <p:cNvSpPr>
            <a:spLocks noChangeArrowheads="1"/>
          </p:cNvSpPr>
          <p:nvPr/>
        </p:nvSpPr>
        <p:spPr bwMode="auto">
          <a:xfrm>
            <a:off x="4643438" y="3460998"/>
            <a:ext cx="3944937" cy="400050"/>
          </a:xfrm>
          <a:prstGeom prst="rect">
            <a:avLst/>
          </a:prstGeom>
          <a:noFill/>
          <a:ln w="9525">
            <a:noFill/>
            <a:miter lim="800000"/>
            <a:headEnd/>
            <a:tailEnd/>
          </a:ln>
        </p:spPr>
        <p:txBody>
          <a:bodyPr>
            <a:spAutoFit/>
          </a:bodyPr>
          <a:lstStyle/>
          <a:p>
            <a:r>
              <a:rPr lang="ar-SA" sz="2000" b="1" u="sng" dirty="0">
                <a:latin typeface="Comic Sans MS" pitchFamily="66" charset="0"/>
                <a:cs typeface="Tahoma" pitchFamily="34" charset="0"/>
              </a:rPr>
              <a:t>مثال قاعدة بيانات مركز تدريب:</a:t>
            </a:r>
          </a:p>
        </p:txBody>
      </p:sp>
      <p:grpSp>
        <p:nvGrpSpPr>
          <p:cNvPr id="11" name="Group 2"/>
          <p:cNvGrpSpPr>
            <a:grpSpLocks/>
          </p:cNvGrpSpPr>
          <p:nvPr/>
        </p:nvGrpSpPr>
        <p:grpSpPr bwMode="auto">
          <a:xfrm>
            <a:off x="683568" y="5229574"/>
            <a:ext cx="3528422" cy="1199821"/>
            <a:chOff x="2250" y="5861"/>
            <a:chExt cx="6562" cy="2617"/>
          </a:xfrm>
        </p:grpSpPr>
        <p:sp>
          <p:nvSpPr>
            <p:cNvPr id="19" name="Rectangle 5"/>
            <p:cNvSpPr>
              <a:spLocks noChangeArrowheads="1"/>
            </p:cNvSpPr>
            <p:nvPr/>
          </p:nvSpPr>
          <p:spPr bwMode="auto">
            <a:xfrm>
              <a:off x="6067" y="5861"/>
              <a:ext cx="2715" cy="1099"/>
            </a:xfrm>
            <a:prstGeom prst="rect">
              <a:avLst/>
            </a:prstGeom>
            <a:solidFill>
              <a:srgbClr val="FFFFFF"/>
            </a:solidFill>
            <a:ln w="38100">
              <a:solidFill>
                <a:srgbClr val="000000"/>
              </a:solidFill>
              <a:miter lim="800000"/>
              <a:headEnd/>
              <a:tailEnd/>
            </a:ln>
          </p:spPr>
          <p:txBody>
            <a:bodyPr/>
            <a:lstStyle/>
            <a:p>
              <a:pPr algn="ctr"/>
              <a:r>
                <a:rPr lang="ar-SA" b="1" dirty="0"/>
                <a:t>المدرب</a:t>
              </a:r>
            </a:p>
            <a:p>
              <a:pPr algn="ctr"/>
              <a:endParaRPr lang="ar-SA" dirty="0">
                <a:latin typeface="Comic Sans MS" pitchFamily="66" charset="0"/>
                <a:cs typeface="Tahoma" pitchFamily="34" charset="0"/>
              </a:endParaRPr>
            </a:p>
          </p:txBody>
        </p:sp>
        <p:sp>
          <p:nvSpPr>
            <p:cNvPr id="17" name="Rectangle 29"/>
            <p:cNvSpPr>
              <a:spLocks noChangeArrowheads="1"/>
            </p:cNvSpPr>
            <p:nvPr/>
          </p:nvSpPr>
          <p:spPr bwMode="auto">
            <a:xfrm>
              <a:off x="2250" y="7465"/>
              <a:ext cx="2946" cy="903"/>
            </a:xfrm>
            <a:prstGeom prst="rect">
              <a:avLst/>
            </a:prstGeom>
            <a:solidFill>
              <a:srgbClr val="FFFFFF"/>
            </a:solidFill>
            <a:ln w="38100">
              <a:solidFill>
                <a:srgbClr val="000000"/>
              </a:solidFill>
              <a:miter lim="800000"/>
              <a:headEnd/>
              <a:tailEnd/>
            </a:ln>
          </p:spPr>
          <p:txBody>
            <a:bodyPr/>
            <a:lstStyle/>
            <a:p>
              <a:pPr algn="ctr"/>
              <a:r>
                <a:rPr lang="ar-SA" b="1" dirty="0"/>
                <a:t>الم</a:t>
              </a:r>
              <a:r>
                <a:rPr lang="ar-EG" b="1" dirty="0"/>
                <a:t>ت</a:t>
              </a:r>
              <a:r>
                <a:rPr lang="ar-SA" b="1" dirty="0"/>
                <a:t>درب</a:t>
              </a:r>
            </a:p>
            <a:p>
              <a:pPr algn="ctr"/>
              <a:endParaRPr lang="ar-SA" dirty="0">
                <a:latin typeface="Comic Sans MS" pitchFamily="66" charset="0"/>
                <a:cs typeface="Tahoma" pitchFamily="34" charset="0"/>
              </a:endParaRPr>
            </a:p>
          </p:txBody>
        </p:sp>
        <p:sp>
          <p:nvSpPr>
            <p:cNvPr id="15" name="Rectangle 57"/>
            <p:cNvSpPr>
              <a:spLocks noChangeArrowheads="1"/>
            </p:cNvSpPr>
            <p:nvPr/>
          </p:nvSpPr>
          <p:spPr bwMode="auto">
            <a:xfrm>
              <a:off x="6122" y="7465"/>
              <a:ext cx="2690" cy="1013"/>
            </a:xfrm>
            <a:prstGeom prst="rect">
              <a:avLst/>
            </a:prstGeom>
            <a:solidFill>
              <a:srgbClr val="FFFFFF"/>
            </a:solidFill>
            <a:ln w="38100">
              <a:solidFill>
                <a:srgbClr val="000000"/>
              </a:solidFill>
              <a:miter lim="800000"/>
              <a:headEnd/>
              <a:tailEnd/>
            </a:ln>
          </p:spPr>
          <p:txBody>
            <a:bodyPr/>
            <a:lstStyle/>
            <a:p>
              <a:pPr algn="ctr"/>
              <a:r>
                <a:rPr lang="ar-SA" b="1" dirty="0"/>
                <a:t>الدورة</a:t>
              </a:r>
            </a:p>
            <a:p>
              <a:pPr algn="ctr"/>
              <a:endParaRPr lang="ar-SA" dirty="0">
                <a:latin typeface="Comic Sans MS" pitchFamily="66" charset="0"/>
                <a:cs typeface="Tahoma" pitchFamily="34" charset="0"/>
              </a:endParaRPr>
            </a:p>
          </p:txBody>
        </p:sp>
      </p:grpSp>
      <p:sp>
        <p:nvSpPr>
          <p:cNvPr id="21" name="Slide Number Placeholder 20"/>
          <p:cNvSpPr>
            <a:spLocks noGrp="1"/>
          </p:cNvSpPr>
          <p:nvPr>
            <p:ph type="sldNum" sz="quarter" idx="12"/>
          </p:nvPr>
        </p:nvSpPr>
        <p:spPr/>
        <p:txBody>
          <a:bodyPr/>
          <a:lstStyle/>
          <a:p>
            <a:pPr>
              <a:defRPr/>
            </a:pPr>
            <a:fld id="{8D8E2136-1D52-404E-9F72-638376FF357E}" type="slidenum">
              <a:rPr lang="ar-SA" smtClean="0"/>
              <a:pPr>
                <a:defRPr/>
              </a:pPr>
              <a:t>20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in)">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dirty="0">
                <a:latin typeface="Tahoma" pitchFamily="34" charset="0"/>
              </a:rPr>
              <a:t>تحديد الكيانات   </a:t>
            </a:r>
            <a:r>
              <a:rPr lang="en-US" sz="3600" b="1" dirty="0">
                <a:latin typeface="Tahoma" pitchFamily="34" charset="0"/>
                <a:cs typeface="Times New Roman" pitchFamily="18" charset="0"/>
              </a:rPr>
              <a:t>Entities</a:t>
            </a:r>
            <a:endParaRPr lang="en-GB" dirty="0"/>
          </a:p>
        </p:txBody>
      </p:sp>
      <p:sp>
        <p:nvSpPr>
          <p:cNvPr id="3" name="Content Placeholder 2"/>
          <p:cNvSpPr>
            <a:spLocks noGrp="1"/>
          </p:cNvSpPr>
          <p:nvPr>
            <p:ph idx="1"/>
          </p:nvPr>
        </p:nvSpPr>
        <p:spPr/>
        <p:txBody>
          <a:bodyPr>
            <a:normAutofit/>
          </a:bodyPr>
          <a:lstStyle/>
          <a:p>
            <a:r>
              <a:rPr lang="ar-EG" b="1" u="sng" dirty="0"/>
              <a:t>كيف يتم تحديد كينونات بيانات النظام؟</a:t>
            </a:r>
          </a:p>
          <a:p>
            <a:pPr marL="114300" indent="0">
              <a:buNone/>
            </a:pPr>
            <a:r>
              <a:rPr lang="ar-EG" dirty="0"/>
              <a:t>1. له علاقه بالنظام ويتطلب تخزين بيانات عنه للرجوع اليها أو لاستخدامها في استخراج التقارير والاستعلامات.</a:t>
            </a:r>
          </a:p>
          <a:p>
            <a:pPr marL="114300" indent="0">
              <a:buNone/>
            </a:pPr>
            <a:r>
              <a:rPr lang="ar-EG" dirty="0"/>
              <a:t>2. له تكرار أكثر من واحد.</a:t>
            </a:r>
          </a:p>
          <a:p>
            <a:r>
              <a:rPr lang="ar-EG" sz="2200" dirty="0"/>
              <a:t> فليس مقبولا مثلا أن نختار رئيس المؤسسه ككينونة بيانات.</a:t>
            </a:r>
          </a:p>
          <a:p>
            <a:pPr marL="114300" indent="0">
              <a:buNone/>
            </a:pPr>
            <a:r>
              <a:rPr lang="ar-EG" dirty="0"/>
              <a:t>3. له عناصر وصف.</a:t>
            </a:r>
          </a:p>
          <a:p>
            <a:r>
              <a:rPr lang="ar-EG" sz="2200" dirty="0"/>
              <a:t> بمعنى أنه لايجوز مثلا اعتبار "اسم الموظف" ككينونة بيانات رغم توافر الشرط الأول والخاص بوجود أكثر من اسم حيث أنه في حد ذاته عنصر واحد للبيانات ليحتوى بداخله على عناصر أخرى بينما يمكن اعتبار "بيانات الموظف" ككينونة بيان حيث تتضمن بداخلها على أكثر من عنصر مثل الاسم وتاريخ الميلاد واسم الوظيفه.........</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21</a:t>
            </a:fld>
            <a:endParaRPr lang="ar-SA"/>
          </a:p>
        </p:txBody>
      </p:sp>
    </p:spTree>
    <p:extLst>
      <p:ext uri="{BB962C8B-B14F-4D97-AF65-F5344CB8AC3E}">
        <p14:creationId xmlns:p14="http://schemas.microsoft.com/office/powerpoint/2010/main" val="2561680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b="1" dirty="0">
                <a:latin typeface="Tahoma" pitchFamily="34" charset="0"/>
              </a:rPr>
              <a:t>تحديد الكيانات   </a:t>
            </a:r>
            <a:r>
              <a:rPr lang="en-US" sz="3200" b="1" dirty="0">
                <a:latin typeface="Tahoma" pitchFamily="34" charset="0"/>
                <a:cs typeface="Times New Roman" pitchFamily="18" charset="0"/>
              </a:rPr>
              <a:t>Entities</a:t>
            </a:r>
            <a:endParaRPr lang="en-GB" dirty="0"/>
          </a:p>
        </p:txBody>
      </p:sp>
      <p:sp>
        <p:nvSpPr>
          <p:cNvPr id="3" name="Content Placeholder 2"/>
          <p:cNvSpPr>
            <a:spLocks noGrp="1"/>
          </p:cNvSpPr>
          <p:nvPr>
            <p:ph idx="1"/>
          </p:nvPr>
        </p:nvSpPr>
        <p:spPr/>
        <p:txBody>
          <a:bodyPr/>
          <a:lstStyle/>
          <a:p>
            <a:endParaRPr lang="ar-EG" sz="1100" dirty="0"/>
          </a:p>
          <a:p>
            <a:r>
              <a:rPr lang="ar-EG" dirty="0"/>
              <a:t>يجب تفادي اختيار الكينونة في الحالات التاليه:</a:t>
            </a:r>
          </a:p>
          <a:p>
            <a:endParaRPr lang="ar-EG" sz="1100" dirty="0"/>
          </a:p>
          <a:p>
            <a:pPr marL="571500" indent="-457200">
              <a:buFont typeface="+mj-lt"/>
              <a:buAutoNum type="arabicPeriod"/>
            </a:pPr>
            <a:r>
              <a:rPr lang="ar-EG" dirty="0"/>
              <a:t>أن يكون الكينونة يمثل احد مستخدمي لقاعدة البيانات.</a:t>
            </a:r>
          </a:p>
          <a:p>
            <a:pPr marL="571500" indent="-457200">
              <a:buFont typeface="+mj-lt"/>
              <a:buAutoNum type="arabicPeriod"/>
            </a:pPr>
            <a:r>
              <a:rPr lang="ar-EG" dirty="0"/>
              <a:t>أن يكون الكينونة تقريرا مستخرجا من جداول أو كينونات قاعدة البيانات.</a:t>
            </a:r>
          </a:p>
          <a:p>
            <a:pPr marL="571500" indent="-457200">
              <a:buFont typeface="+mj-lt"/>
              <a:buAutoNum type="arabicPeriod"/>
            </a:pPr>
            <a:endParaRPr lang="ar-EG" sz="1400" dirty="0"/>
          </a:p>
          <a:p>
            <a:pPr marL="114300" indent="0">
              <a:buNone/>
            </a:pPr>
            <a:r>
              <a:rPr lang="ar-EG" dirty="0"/>
              <a:t>مثال: - المصروفات في مؤسسة – العمر للموظف.</a:t>
            </a:r>
          </a:p>
          <a:p>
            <a:pPr marL="114300" indent="0">
              <a:buNone/>
            </a:pPr>
            <a:r>
              <a:rPr lang="ar-EG" dirty="0"/>
              <a:t>        -  أمين الصندوق </a:t>
            </a:r>
            <a:r>
              <a:rPr lang="en-GB" dirty="0"/>
              <a:t>Treasurer</a:t>
            </a:r>
            <a:r>
              <a:rPr lang="ar-EG" dirty="0"/>
              <a:t> </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22</a:t>
            </a:fld>
            <a:endParaRPr lang="ar-SA"/>
          </a:p>
        </p:txBody>
      </p:sp>
    </p:spTree>
    <p:extLst>
      <p:ext uri="{BB962C8B-B14F-4D97-AF65-F5344CB8AC3E}">
        <p14:creationId xmlns:p14="http://schemas.microsoft.com/office/powerpoint/2010/main" val="1509186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sz="4000" b="1" dirty="0">
                <a:solidFill>
                  <a:srgbClr val="FF0000"/>
                </a:solidFill>
                <a:latin typeface="Tahoma" pitchFamily="34" charset="0"/>
                <a:cs typeface="+mj-cs"/>
              </a:rPr>
              <a:t>تحديد الخصائص (الصفات)  </a:t>
            </a:r>
            <a:r>
              <a:rPr lang="en-US" sz="4000" b="1" dirty="0">
                <a:solidFill>
                  <a:srgbClr val="FF0000"/>
                </a:solidFill>
                <a:latin typeface="Tahoma" pitchFamily="34" charset="0"/>
                <a:cs typeface="+mj-cs"/>
              </a:rPr>
              <a:t> </a:t>
            </a:r>
            <a:r>
              <a:rPr lang="en-US" sz="4000" b="1" dirty="0">
                <a:solidFill>
                  <a:srgbClr val="FF0000"/>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23</a:t>
            </a:fld>
            <a:endParaRPr lang="ar-SA"/>
          </a:p>
        </p:txBody>
      </p:sp>
    </p:spTree>
    <p:extLst>
      <p:ext uri="{BB962C8B-B14F-4D97-AF65-F5344CB8AC3E}">
        <p14:creationId xmlns:p14="http://schemas.microsoft.com/office/powerpoint/2010/main" val="333784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856040" y="554898"/>
            <a:ext cx="7938392" cy="523220"/>
          </a:xfrm>
          <a:prstGeom prst="rect">
            <a:avLst/>
          </a:prstGeom>
          <a:noFill/>
          <a:ln w="9525">
            <a:noFill/>
            <a:miter lim="800000"/>
            <a:headEnd/>
            <a:tailEnd/>
          </a:ln>
        </p:spPr>
        <p:txBody>
          <a:bodyPr wrap="none" anchor="ctr">
            <a:spAutoFit/>
          </a:bodyPr>
          <a:lstStyle/>
          <a:p>
            <a:pPr>
              <a:tabLst>
                <a:tab pos="685800" algn="l"/>
              </a:tabLst>
            </a:pPr>
            <a:r>
              <a:rPr lang="ar-SA" sz="2800" b="1" dirty="0">
                <a:latin typeface="Tahoma" pitchFamily="34" charset="0"/>
                <a:cs typeface="Times New Roman" pitchFamily="18" charset="0"/>
              </a:rPr>
              <a:t>2- </a:t>
            </a:r>
            <a:r>
              <a:rPr lang="ar-SA" sz="2800" b="1" u="sng" dirty="0">
                <a:latin typeface="Tahoma" pitchFamily="34" charset="0"/>
                <a:cs typeface="Times New Roman" pitchFamily="18" charset="0"/>
              </a:rPr>
              <a:t>تحديد الخصائص (الصفات)  </a:t>
            </a:r>
            <a:r>
              <a:rPr lang="en-US" sz="2800" b="1" u="sng" dirty="0">
                <a:latin typeface="Tahoma" pitchFamily="34" charset="0"/>
                <a:cs typeface="Times New Roman" pitchFamily="18" charset="0"/>
              </a:rPr>
              <a:t> </a:t>
            </a:r>
            <a:r>
              <a:rPr lang="en-US" sz="2800" b="1" u="sng" dirty="0">
                <a:latin typeface="+mn-lt"/>
                <a:cs typeface="Tahoma" pitchFamily="34" charset="0"/>
              </a:rPr>
              <a:t>Attributes</a:t>
            </a:r>
            <a:r>
              <a:rPr lang="ar-SA" sz="2800" b="1" u="sng" dirty="0">
                <a:solidFill>
                  <a:srgbClr val="000080"/>
                </a:solidFill>
                <a:latin typeface="Tahoma" pitchFamily="34" charset="0"/>
                <a:cs typeface="Times New Roman" pitchFamily="18" charset="0"/>
              </a:rPr>
              <a:t> </a:t>
            </a:r>
            <a:r>
              <a:rPr lang="ar-SA" sz="2800" b="1" u="sng" dirty="0">
                <a:latin typeface="Tahoma" pitchFamily="34" charset="0"/>
                <a:cs typeface="Times New Roman" pitchFamily="18" charset="0"/>
              </a:rPr>
              <a:t>ويرمز لها بالشكل:</a:t>
            </a:r>
            <a:endParaRPr lang="ar-SA" sz="2800" u="sng" dirty="0"/>
          </a:p>
        </p:txBody>
      </p:sp>
      <p:sp>
        <p:nvSpPr>
          <p:cNvPr id="7" name="TextBox 6"/>
          <p:cNvSpPr txBox="1">
            <a:spLocks noChangeArrowheads="1"/>
          </p:cNvSpPr>
          <p:nvPr/>
        </p:nvSpPr>
        <p:spPr bwMode="auto">
          <a:xfrm>
            <a:off x="285720" y="1628800"/>
            <a:ext cx="8643998" cy="92333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الخاصية أو الصفة هي صفة تصف كيان معين مثل (رقم الطالب يصف الكيان الطالب) ويجب أن يكون لكل كيان صفة خاصة تميزة عن غيره نسميها المفتاح الأساسي </a:t>
            </a:r>
            <a:r>
              <a:rPr lang="en-US" b="1" dirty="0">
                <a:latin typeface="Comic Sans MS" pitchFamily="66" charset="0"/>
                <a:cs typeface="Tahoma" pitchFamily="34" charset="0"/>
              </a:rPr>
              <a:t>Primary Key</a:t>
            </a:r>
            <a:endParaRPr lang="ar-SA" b="1" dirty="0">
              <a:latin typeface="Comic Sans MS" pitchFamily="66" charset="0"/>
              <a:cs typeface="Tahoma" pitchFamily="34" charset="0"/>
            </a:endParaRPr>
          </a:p>
        </p:txBody>
      </p:sp>
      <p:sp>
        <p:nvSpPr>
          <p:cNvPr id="8" name="Oval 7"/>
          <p:cNvSpPr/>
          <p:nvPr/>
        </p:nvSpPr>
        <p:spPr>
          <a:xfrm>
            <a:off x="832016" y="1156073"/>
            <a:ext cx="785813" cy="42862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9" name="Rectangle 1"/>
          <p:cNvSpPr>
            <a:spLocks noChangeArrowheads="1"/>
          </p:cNvSpPr>
          <p:nvPr/>
        </p:nvSpPr>
        <p:spPr bwMode="auto">
          <a:xfrm>
            <a:off x="285720" y="3812555"/>
            <a:ext cx="8643998" cy="3000821"/>
          </a:xfrm>
          <a:prstGeom prst="rect">
            <a:avLst/>
          </a:prstGeom>
          <a:noFill/>
          <a:ln w="9525">
            <a:noFill/>
            <a:miter lim="800000"/>
            <a:headEnd/>
            <a:tailEnd/>
          </a:ln>
        </p:spPr>
        <p:txBody>
          <a:bodyPr wrap="square" anchor="ctr">
            <a:spAutoFit/>
          </a:bodyPr>
          <a:lstStyle/>
          <a:p>
            <a:pPr algn="just">
              <a:lnSpc>
                <a:spcPct val="150000"/>
              </a:lnSpc>
              <a:tabLst>
                <a:tab pos="1143000" algn="l"/>
              </a:tabLst>
            </a:pPr>
            <a:r>
              <a:rPr lang="ar-SA" b="1" u="sng" dirty="0">
                <a:latin typeface="Tahoma" pitchFamily="34" charset="0"/>
                <a:cs typeface="Times New Roman" pitchFamily="18" charset="0"/>
              </a:rPr>
              <a:t>الآن نحاول تطبيق هذه الخطوة على مثالنا:</a:t>
            </a:r>
            <a:endParaRPr lang="en-US" b="1" u="sng"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المتدربين : اسم الم</a:t>
            </a:r>
            <a:r>
              <a:rPr lang="ar-EG" b="1" dirty="0">
                <a:latin typeface="Tahoma" pitchFamily="34" charset="0"/>
                <a:cs typeface="Times New Roman" pitchFamily="18" charset="0"/>
              </a:rPr>
              <a:t>تد</a:t>
            </a:r>
            <a:r>
              <a:rPr lang="ar-SA" b="1" dirty="0">
                <a:latin typeface="Tahoma" pitchFamily="34" charset="0"/>
                <a:cs typeface="Times New Roman" pitchFamily="18" charset="0"/>
              </a:rPr>
              <a:t>رب ، تاريخ الميلاد ، </a:t>
            </a:r>
            <a:r>
              <a:rPr lang="ar-EG" b="1" dirty="0">
                <a:latin typeface="Tahoma" pitchFamily="34" charset="0"/>
                <a:cs typeface="Times New Roman" pitchFamily="18" charset="0"/>
              </a:rPr>
              <a:t>العنوان</a:t>
            </a:r>
            <a:r>
              <a:rPr lang="ar-SA" b="1" dirty="0">
                <a:latin typeface="Tahoma" pitchFamily="34" charset="0"/>
                <a:cs typeface="Times New Roman" pitchFamily="18" charset="0"/>
              </a:rPr>
              <a:t> ،  رقم الهاتف ، ونضع حقل مفتاح أساسي لتميز كل متدرب عن الأخر  وهو </a:t>
            </a:r>
            <a:r>
              <a:rPr lang="ar-SA" b="1" u="sng" dirty="0">
                <a:latin typeface="Tahoma" pitchFamily="34" charset="0"/>
                <a:cs typeface="Times New Roman" pitchFamily="18" charset="0"/>
              </a:rPr>
              <a:t>الرقم الأكاديمي</a:t>
            </a:r>
            <a:r>
              <a:rPr lang="ar-SA" b="1" dirty="0">
                <a:latin typeface="Tahoma" pitchFamily="34" charset="0"/>
                <a:cs typeface="Times New Roman" pitchFamily="18" charset="0"/>
              </a:rPr>
              <a:t>  ولانضع هنا اسم الدورة لأن هذه صفة تخص الدورة ولا تخص الم</a:t>
            </a:r>
            <a:r>
              <a:rPr lang="ar-EG" b="1" dirty="0">
                <a:latin typeface="Tahoma" pitchFamily="34" charset="0"/>
                <a:cs typeface="Times New Roman" pitchFamily="18" charset="0"/>
              </a:rPr>
              <a:t>تد</a:t>
            </a:r>
            <a:r>
              <a:rPr lang="ar-SA" b="1" dirty="0">
                <a:latin typeface="Tahoma" pitchFamily="34" charset="0"/>
                <a:cs typeface="Times New Roman" pitchFamily="18" charset="0"/>
              </a:rPr>
              <a:t>رب.</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المدربين : اسم المدرب ، التخصص ، مصدر التخصص  ، </a:t>
            </a:r>
            <a:r>
              <a:rPr lang="ar-EG" b="1" dirty="0">
                <a:latin typeface="Tahoma" pitchFamily="34" charset="0"/>
                <a:cs typeface="Times New Roman" pitchFamily="18" charset="0"/>
              </a:rPr>
              <a:t>العنوان</a:t>
            </a:r>
            <a:r>
              <a:rPr lang="ar-SA" b="1" dirty="0">
                <a:latin typeface="Tahoma" pitchFamily="34" charset="0"/>
                <a:cs typeface="Times New Roman" pitchFamily="18" charset="0"/>
              </a:rPr>
              <a:t> ، رقم </a:t>
            </a:r>
            <a:r>
              <a:rPr lang="ar-EG" b="1" dirty="0">
                <a:latin typeface="Tahoma" pitchFamily="34" charset="0"/>
                <a:cs typeface="Times New Roman" pitchFamily="18" charset="0"/>
              </a:rPr>
              <a:t>الهاتف</a:t>
            </a:r>
            <a:r>
              <a:rPr lang="ar-SA" b="1" dirty="0">
                <a:latin typeface="Tahoma" pitchFamily="34" charset="0"/>
                <a:cs typeface="Times New Roman" pitchFamily="18" charset="0"/>
              </a:rPr>
              <a:t> ، ونضع أيضا حقل مفتاح أساسي لتميز كل مدرب عن الأخر وهو </a:t>
            </a:r>
            <a:r>
              <a:rPr lang="ar-SA" b="1" u="sng" dirty="0">
                <a:latin typeface="Tahoma" pitchFamily="34" charset="0"/>
                <a:cs typeface="Times New Roman" pitchFamily="18" charset="0"/>
              </a:rPr>
              <a:t>رقم المدرب</a:t>
            </a:r>
            <a:r>
              <a:rPr lang="ar-SA" b="1" dirty="0">
                <a:latin typeface="Tahoma" pitchFamily="34" charset="0"/>
                <a:cs typeface="Times New Roman" pitchFamily="18" charset="0"/>
              </a:rPr>
              <a:t> ولانضع هنا اسم الدورة لأن هذه صفة تخص الدورة ولاتخص المدرب.</a:t>
            </a:r>
            <a:endParaRPr lang="en-US" b="1" dirty="0"/>
          </a:p>
          <a:p>
            <a:pPr algn="just" eaLnBrk="0" hangingPunct="0">
              <a:lnSpc>
                <a:spcPct val="150000"/>
              </a:lnSpc>
              <a:buFontTx/>
              <a:buChar char="•"/>
              <a:tabLst>
                <a:tab pos="1143000" algn="l"/>
              </a:tabLst>
            </a:pPr>
            <a:r>
              <a:rPr lang="ar-SA" sz="1600" b="1" dirty="0">
                <a:latin typeface="Tahoma" pitchFamily="34" charset="0"/>
                <a:cs typeface="Times New Roman" pitchFamily="18" charset="0"/>
              </a:rPr>
              <a:t> </a:t>
            </a:r>
            <a:r>
              <a:rPr lang="ar-SA" b="1" dirty="0">
                <a:latin typeface="Tahoma" pitchFamily="34" charset="0"/>
                <a:cs typeface="Times New Roman" pitchFamily="18" charset="0"/>
              </a:rPr>
              <a:t>الدورات : اسم الدورة ، عدد ساعات الدورة ، و نضع أيضا حقل  مفتاح أساسي لتميز كل دورة عن الأخرى وهو </a:t>
            </a:r>
            <a:r>
              <a:rPr lang="ar-SA" b="1" u="sng" dirty="0">
                <a:latin typeface="Tahoma" pitchFamily="34" charset="0"/>
                <a:cs typeface="Times New Roman" pitchFamily="18" charset="0"/>
              </a:rPr>
              <a:t>رقم الدورة</a:t>
            </a:r>
            <a:r>
              <a:rPr lang="ar-SA" b="1" dirty="0">
                <a:latin typeface="Tahoma" pitchFamily="34" charset="0"/>
                <a:cs typeface="Times New Roman" pitchFamily="18" charset="0"/>
              </a:rPr>
              <a:t>.</a:t>
            </a:r>
            <a:endParaRPr lang="ar-SA" b="1" dirty="0"/>
          </a:p>
        </p:txBody>
      </p:sp>
      <p:sp>
        <p:nvSpPr>
          <p:cNvPr id="10" name="TextBox 9"/>
          <p:cNvSpPr txBox="1">
            <a:spLocks noChangeArrowheads="1"/>
          </p:cNvSpPr>
          <p:nvPr/>
        </p:nvSpPr>
        <p:spPr bwMode="auto">
          <a:xfrm>
            <a:off x="285720" y="2492896"/>
            <a:ext cx="8613805" cy="1446550"/>
          </a:xfrm>
          <a:prstGeom prst="rect">
            <a:avLst/>
          </a:prstGeom>
          <a:noFill/>
          <a:ln w="9525">
            <a:noFill/>
            <a:miter lim="800000"/>
            <a:headEnd/>
            <a:tailEnd/>
          </a:ln>
        </p:spPr>
        <p:txBody>
          <a:bodyPr wrap="square">
            <a:spAutoFit/>
          </a:bodyPr>
          <a:lstStyle/>
          <a:p>
            <a:pPr algn="just"/>
            <a:r>
              <a:rPr lang="ar-SA" b="1" dirty="0">
                <a:latin typeface="Comic Sans MS" pitchFamily="66" charset="0"/>
                <a:cs typeface="Tahoma" pitchFamily="34" charset="0"/>
              </a:rPr>
              <a:t>إذن المفتاح الأساسي هو أحد خصائص أو صفات الكيان وتكون قيمته وحيدة في كل سجل ولاتتكرر في أي سجل آخر من نفس الكيان ونميزه في الرسم بوضع خط تحته.</a:t>
            </a:r>
          </a:p>
          <a:p>
            <a:pPr algn="just"/>
            <a:r>
              <a:rPr lang="ar-SA" b="1" u="sng" dirty="0">
                <a:latin typeface="Comic Sans MS" pitchFamily="66" charset="0"/>
                <a:cs typeface="Tahoma" pitchFamily="34" charset="0"/>
              </a:rPr>
              <a:t>ملاحظة: </a:t>
            </a:r>
            <a:r>
              <a:rPr lang="ar-SA" sz="1600" b="1" u="sng" dirty="0">
                <a:latin typeface="Comic Sans MS" pitchFamily="66" charset="0"/>
                <a:cs typeface="Tahoma" pitchFamily="34" charset="0"/>
              </a:rPr>
              <a:t>عند تحديد الصفات لكيان ما نختار الصفات التي تخص هذا الكيان بعينة ولاتخص غيره</a:t>
            </a:r>
          </a:p>
        </p:txBody>
      </p:sp>
      <p:sp>
        <p:nvSpPr>
          <p:cNvPr id="11" name="Slide Number Placeholder 10"/>
          <p:cNvSpPr>
            <a:spLocks noGrp="1"/>
          </p:cNvSpPr>
          <p:nvPr>
            <p:ph type="sldNum" sz="quarter" idx="12"/>
          </p:nvPr>
        </p:nvSpPr>
        <p:spPr/>
        <p:txBody>
          <a:bodyPr/>
          <a:lstStyle/>
          <a:p>
            <a:pPr>
              <a:defRPr/>
            </a:pPr>
            <a:fld id="{8D8E2136-1D52-404E-9F72-638376FF357E}" type="slidenum">
              <a:rPr lang="ar-SA" smtClean="0"/>
              <a:pPr>
                <a:defRPr/>
              </a:pPr>
              <a:t>24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899592" y="1595586"/>
            <a:ext cx="7200900" cy="4857750"/>
            <a:chOff x="330" y="3210"/>
            <a:chExt cx="11340" cy="8460"/>
          </a:xfrm>
        </p:grpSpPr>
        <p:grpSp>
          <p:nvGrpSpPr>
            <p:cNvPr id="17411" name="Group 3"/>
            <p:cNvGrpSpPr>
              <a:grpSpLocks/>
            </p:cNvGrpSpPr>
            <p:nvPr/>
          </p:nvGrpSpPr>
          <p:grpSpPr bwMode="auto">
            <a:xfrm>
              <a:off x="5990" y="3210"/>
              <a:ext cx="5360" cy="2320"/>
              <a:chOff x="5990" y="3210"/>
              <a:chExt cx="5360" cy="2320"/>
            </a:xfrm>
          </p:grpSpPr>
          <p:grpSp>
            <p:nvGrpSpPr>
              <p:cNvPr id="17452" name="Group 4"/>
              <p:cNvGrpSpPr>
                <a:grpSpLocks/>
              </p:cNvGrpSpPr>
              <p:nvPr/>
            </p:nvGrpSpPr>
            <p:grpSpPr bwMode="auto">
              <a:xfrm>
                <a:off x="7890" y="4090"/>
                <a:ext cx="1800" cy="900"/>
                <a:chOff x="6840" y="12060"/>
                <a:chExt cx="1800" cy="900"/>
              </a:xfrm>
            </p:grpSpPr>
            <p:sp>
              <p:nvSpPr>
                <p:cNvPr id="1747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74" name="Text Box 6"/>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200" dirty="0"/>
                    <a:t>الم</a:t>
                  </a:r>
                  <a:r>
                    <a:rPr lang="ar-EG" sz="1200" dirty="0"/>
                    <a:t>ت</a:t>
                  </a:r>
                  <a:r>
                    <a:rPr lang="ar-SA" sz="1200" dirty="0"/>
                    <a:t>درب</a:t>
                  </a:r>
                  <a:endParaRPr lang="ar-SA" sz="2000" dirty="0"/>
                </a:p>
              </p:txBody>
            </p:sp>
          </p:grpSp>
          <p:grpSp>
            <p:nvGrpSpPr>
              <p:cNvPr id="17453" name="Group 7"/>
              <p:cNvGrpSpPr>
                <a:grpSpLocks/>
              </p:cNvGrpSpPr>
              <p:nvPr/>
            </p:nvGrpSpPr>
            <p:grpSpPr bwMode="auto">
              <a:xfrm>
                <a:off x="6190" y="4810"/>
                <a:ext cx="1620" cy="720"/>
                <a:chOff x="5300" y="12420"/>
                <a:chExt cx="1620" cy="720"/>
              </a:xfrm>
            </p:grpSpPr>
            <p:sp>
              <p:nvSpPr>
                <p:cNvPr id="17471"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2" name="Text Box 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u="sng" dirty="0"/>
                    <a:t>الرقم الأكاديمي</a:t>
                  </a:r>
                  <a:endParaRPr lang="ar-SA" sz="2000" u="sng" dirty="0"/>
                </a:p>
              </p:txBody>
            </p:sp>
          </p:grpSp>
          <p:grpSp>
            <p:nvGrpSpPr>
              <p:cNvPr id="17454" name="Group 10"/>
              <p:cNvGrpSpPr>
                <a:grpSpLocks/>
              </p:cNvGrpSpPr>
              <p:nvPr/>
            </p:nvGrpSpPr>
            <p:grpSpPr bwMode="auto">
              <a:xfrm>
                <a:off x="5990" y="4090"/>
                <a:ext cx="1620" cy="720"/>
                <a:chOff x="5300" y="12420"/>
                <a:chExt cx="1620" cy="720"/>
              </a:xfrm>
            </p:grpSpPr>
            <p:sp>
              <p:nvSpPr>
                <p:cNvPr id="1746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70" name="Text Box 1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200" dirty="0"/>
                    <a:t>اسم المدرب</a:t>
                  </a:r>
                  <a:endParaRPr lang="ar-SA" sz="2000" dirty="0"/>
                </a:p>
              </p:txBody>
            </p:sp>
          </p:grpSp>
          <p:grpSp>
            <p:nvGrpSpPr>
              <p:cNvPr id="17455" name="Group 13"/>
              <p:cNvGrpSpPr>
                <a:grpSpLocks/>
              </p:cNvGrpSpPr>
              <p:nvPr/>
            </p:nvGrpSpPr>
            <p:grpSpPr bwMode="auto">
              <a:xfrm>
                <a:off x="6270" y="3370"/>
                <a:ext cx="1620" cy="720"/>
                <a:chOff x="5300" y="12420"/>
                <a:chExt cx="1620" cy="720"/>
              </a:xfrm>
            </p:grpSpPr>
            <p:sp>
              <p:nvSpPr>
                <p:cNvPr id="17467"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8" name="Text Box 1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7456" name="Group 16"/>
              <p:cNvGrpSpPr>
                <a:grpSpLocks/>
              </p:cNvGrpSpPr>
              <p:nvPr/>
            </p:nvGrpSpPr>
            <p:grpSpPr bwMode="auto">
              <a:xfrm>
                <a:off x="7930" y="3210"/>
                <a:ext cx="1620" cy="720"/>
                <a:chOff x="5300" y="12420"/>
                <a:chExt cx="1620" cy="720"/>
              </a:xfrm>
            </p:grpSpPr>
            <p:sp>
              <p:nvSpPr>
                <p:cNvPr id="1746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66" name="Text Box 1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EG" sz="1200" dirty="0"/>
                    <a:t>العنوان</a:t>
                  </a:r>
                  <a:endParaRPr lang="ar-SA" sz="2000" dirty="0"/>
                </a:p>
              </p:txBody>
            </p:sp>
          </p:grpSp>
          <p:grpSp>
            <p:nvGrpSpPr>
              <p:cNvPr id="17457" name="Group 19"/>
              <p:cNvGrpSpPr>
                <a:grpSpLocks/>
              </p:cNvGrpSpPr>
              <p:nvPr/>
            </p:nvGrpSpPr>
            <p:grpSpPr bwMode="auto">
              <a:xfrm>
                <a:off x="9730" y="3550"/>
                <a:ext cx="1620" cy="720"/>
                <a:chOff x="5300" y="12420"/>
                <a:chExt cx="1620" cy="720"/>
              </a:xfrm>
            </p:grpSpPr>
            <p:sp>
              <p:nvSpPr>
                <p:cNvPr id="17463"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sz="2000">
                    <a:latin typeface="Comic Sans MS" pitchFamily="66" charset="0"/>
                    <a:cs typeface="Tahoma" pitchFamily="34" charset="0"/>
                  </a:endParaRPr>
                </a:p>
              </p:txBody>
            </p:sp>
            <p:sp>
              <p:nvSpPr>
                <p:cNvPr id="17464" name="Text Box 2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sp>
            <p:nvSpPr>
              <p:cNvPr id="17458"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a:lstStyle/>
              <a:p>
                <a:endParaRPr lang="ar-SA" sz="2000"/>
              </a:p>
            </p:txBody>
          </p:sp>
          <p:sp>
            <p:nvSpPr>
              <p:cNvPr id="17459"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a:lstStyle/>
              <a:p>
                <a:endParaRPr lang="ar-SA" sz="2000"/>
              </a:p>
            </p:txBody>
          </p:sp>
          <p:sp>
            <p:nvSpPr>
              <p:cNvPr id="17460"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a:lstStyle/>
              <a:p>
                <a:endParaRPr lang="ar-SA" sz="2000"/>
              </a:p>
            </p:txBody>
          </p:sp>
          <p:sp>
            <p:nvSpPr>
              <p:cNvPr id="17461"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a:lstStyle/>
              <a:p>
                <a:endParaRPr lang="ar-SA" sz="2000"/>
              </a:p>
            </p:txBody>
          </p:sp>
          <p:sp>
            <p:nvSpPr>
              <p:cNvPr id="17462"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a:lstStyle/>
              <a:p>
                <a:endParaRPr lang="ar-SA" sz="2000"/>
              </a:p>
            </p:txBody>
          </p:sp>
        </p:grpSp>
        <p:grpSp>
          <p:nvGrpSpPr>
            <p:cNvPr id="17412" name="Group 27"/>
            <p:cNvGrpSpPr>
              <a:grpSpLocks/>
            </p:cNvGrpSpPr>
            <p:nvPr/>
          </p:nvGrpSpPr>
          <p:grpSpPr bwMode="auto">
            <a:xfrm>
              <a:off x="330" y="6028"/>
              <a:ext cx="3720" cy="3420"/>
              <a:chOff x="330" y="6028"/>
              <a:chExt cx="3720" cy="3420"/>
            </a:xfrm>
          </p:grpSpPr>
          <p:grpSp>
            <p:nvGrpSpPr>
              <p:cNvPr id="17425" name="Group 28"/>
              <p:cNvGrpSpPr>
                <a:grpSpLocks/>
              </p:cNvGrpSpPr>
              <p:nvPr/>
            </p:nvGrpSpPr>
            <p:grpSpPr bwMode="auto">
              <a:xfrm>
                <a:off x="2250" y="7468"/>
                <a:ext cx="1800" cy="900"/>
                <a:chOff x="2340" y="12060"/>
                <a:chExt cx="1800" cy="900"/>
              </a:xfrm>
            </p:grpSpPr>
            <p:sp>
              <p:nvSpPr>
                <p:cNvPr id="17450"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51" name="Text Box 30"/>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17426" name="Group 31"/>
              <p:cNvGrpSpPr>
                <a:grpSpLocks/>
              </p:cNvGrpSpPr>
              <p:nvPr/>
            </p:nvGrpSpPr>
            <p:grpSpPr bwMode="auto">
              <a:xfrm>
                <a:off x="2430" y="6568"/>
                <a:ext cx="1620" cy="720"/>
                <a:chOff x="5300" y="12420"/>
                <a:chExt cx="1620" cy="720"/>
              </a:xfrm>
            </p:grpSpPr>
            <p:sp>
              <p:nvSpPr>
                <p:cNvPr id="17448"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9"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رقم الهاتف</a:t>
                  </a:r>
                  <a:endParaRPr lang="ar-SA" dirty="0"/>
                </a:p>
              </p:txBody>
            </p:sp>
          </p:grpSp>
          <p:grpSp>
            <p:nvGrpSpPr>
              <p:cNvPr id="17427" name="Group 34"/>
              <p:cNvGrpSpPr>
                <a:grpSpLocks/>
              </p:cNvGrpSpPr>
              <p:nvPr/>
            </p:nvGrpSpPr>
            <p:grpSpPr bwMode="auto">
              <a:xfrm>
                <a:off x="1730" y="8728"/>
                <a:ext cx="1620" cy="720"/>
                <a:chOff x="5300" y="12420"/>
                <a:chExt cx="1620" cy="720"/>
              </a:xfrm>
            </p:grpSpPr>
            <p:sp>
              <p:nvSpPr>
                <p:cNvPr id="17446"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7" name="Text Box 3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u="sng" dirty="0"/>
                </a:p>
              </p:txBody>
            </p:sp>
          </p:grpSp>
          <p:grpSp>
            <p:nvGrpSpPr>
              <p:cNvPr id="17428" name="Group 37"/>
              <p:cNvGrpSpPr>
                <a:grpSpLocks/>
              </p:cNvGrpSpPr>
              <p:nvPr/>
            </p:nvGrpSpPr>
            <p:grpSpPr bwMode="auto">
              <a:xfrm>
                <a:off x="630" y="8188"/>
                <a:ext cx="1620" cy="720"/>
                <a:chOff x="5300" y="12420"/>
                <a:chExt cx="1620" cy="720"/>
              </a:xfrm>
            </p:grpSpPr>
            <p:sp>
              <p:nvSpPr>
                <p:cNvPr id="17444"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5" name="Text Box 3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7429" name="Group 40"/>
              <p:cNvGrpSpPr>
                <a:grpSpLocks/>
              </p:cNvGrpSpPr>
              <p:nvPr/>
            </p:nvGrpSpPr>
            <p:grpSpPr bwMode="auto">
              <a:xfrm>
                <a:off x="450" y="7368"/>
                <a:ext cx="1620" cy="720"/>
                <a:chOff x="5300" y="12420"/>
                <a:chExt cx="1620" cy="720"/>
              </a:xfrm>
            </p:grpSpPr>
            <p:sp>
              <p:nvSpPr>
                <p:cNvPr id="17442"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3" name="Text Box 4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7430" name="Group 43"/>
              <p:cNvGrpSpPr>
                <a:grpSpLocks/>
              </p:cNvGrpSpPr>
              <p:nvPr/>
            </p:nvGrpSpPr>
            <p:grpSpPr bwMode="auto">
              <a:xfrm>
                <a:off x="330" y="6588"/>
                <a:ext cx="1620" cy="720"/>
                <a:chOff x="5300" y="12420"/>
                <a:chExt cx="1620" cy="720"/>
              </a:xfrm>
            </p:grpSpPr>
            <p:sp>
              <p:nvSpPr>
                <p:cNvPr id="17440"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41" name="Text Box 4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7431" name="Group 46"/>
              <p:cNvGrpSpPr>
                <a:grpSpLocks/>
              </p:cNvGrpSpPr>
              <p:nvPr/>
            </p:nvGrpSpPr>
            <p:grpSpPr bwMode="auto">
              <a:xfrm>
                <a:off x="1350" y="6028"/>
                <a:ext cx="1620" cy="720"/>
                <a:chOff x="5300" y="12420"/>
                <a:chExt cx="1620" cy="720"/>
              </a:xfrm>
            </p:grpSpPr>
            <p:sp>
              <p:nvSpPr>
                <p:cNvPr id="17438"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39" name="Text Box 4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EG" sz="1100" dirty="0"/>
                    <a:t>العنوان</a:t>
                  </a:r>
                  <a:endParaRPr lang="ar-SA" dirty="0"/>
                </a:p>
              </p:txBody>
            </p:sp>
          </p:grpSp>
          <p:sp>
            <p:nvSpPr>
              <p:cNvPr id="17432"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a:lstStyle/>
              <a:p>
                <a:endParaRPr lang="ar-SA"/>
              </a:p>
            </p:txBody>
          </p:sp>
          <p:sp>
            <p:nvSpPr>
              <p:cNvPr id="17433"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a:lstStyle/>
              <a:p>
                <a:endParaRPr lang="ar-SA"/>
              </a:p>
            </p:txBody>
          </p:sp>
          <p:sp>
            <p:nvSpPr>
              <p:cNvPr id="17434"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a:lstStyle/>
              <a:p>
                <a:endParaRPr lang="ar-SA"/>
              </a:p>
            </p:txBody>
          </p:sp>
          <p:sp>
            <p:nvSpPr>
              <p:cNvPr id="17435"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a:lstStyle/>
              <a:p>
                <a:endParaRPr lang="ar-SA"/>
              </a:p>
            </p:txBody>
          </p:sp>
          <p:sp>
            <p:nvSpPr>
              <p:cNvPr id="17436"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a:lstStyle/>
              <a:p>
                <a:endParaRPr lang="ar-SA"/>
              </a:p>
            </p:txBody>
          </p:sp>
          <p:sp>
            <p:nvSpPr>
              <p:cNvPr id="17437"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a:lstStyle/>
              <a:p>
                <a:endParaRPr lang="ar-SA"/>
              </a:p>
            </p:txBody>
          </p:sp>
        </p:grpSp>
        <p:grpSp>
          <p:nvGrpSpPr>
            <p:cNvPr id="17413" name="Group 55"/>
            <p:cNvGrpSpPr>
              <a:grpSpLocks/>
            </p:cNvGrpSpPr>
            <p:nvPr/>
          </p:nvGrpSpPr>
          <p:grpSpPr bwMode="auto">
            <a:xfrm>
              <a:off x="5743" y="9670"/>
              <a:ext cx="5927" cy="2000"/>
              <a:chOff x="5053" y="8820"/>
              <a:chExt cx="5927" cy="2000"/>
            </a:xfrm>
          </p:grpSpPr>
          <p:grpSp>
            <p:nvGrpSpPr>
              <p:cNvPr id="17414" name="Group 56"/>
              <p:cNvGrpSpPr>
                <a:grpSpLocks/>
              </p:cNvGrpSpPr>
              <p:nvPr/>
            </p:nvGrpSpPr>
            <p:grpSpPr bwMode="auto">
              <a:xfrm>
                <a:off x="6840" y="8820"/>
                <a:ext cx="1800" cy="900"/>
                <a:chOff x="4500" y="14220"/>
                <a:chExt cx="1800" cy="900"/>
              </a:xfrm>
            </p:grpSpPr>
            <p:sp>
              <p:nvSpPr>
                <p:cNvPr id="17423"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7424" name="Text Box 58"/>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17415" name="Group 62"/>
              <p:cNvGrpSpPr>
                <a:grpSpLocks/>
              </p:cNvGrpSpPr>
              <p:nvPr/>
            </p:nvGrpSpPr>
            <p:grpSpPr bwMode="auto">
              <a:xfrm>
                <a:off x="5053" y="9576"/>
                <a:ext cx="3407" cy="1224"/>
                <a:chOff x="3513" y="11916"/>
                <a:chExt cx="3407" cy="1224"/>
              </a:xfrm>
            </p:grpSpPr>
            <p:sp>
              <p:nvSpPr>
                <p:cNvPr id="1742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2" name="Text Box 6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sp>
              <p:nvSpPr>
                <p:cNvPr id="67" name="Oval 63"/>
                <p:cNvSpPr>
                  <a:spLocks noChangeArrowheads="1"/>
                </p:cNvSpPr>
                <p:nvPr/>
              </p:nvSpPr>
              <p:spPr bwMode="auto">
                <a:xfrm>
                  <a:off x="3613" y="1191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68" name="Text Box 64"/>
                <p:cNvSpPr txBox="1">
                  <a:spLocks noChangeArrowheads="1"/>
                </p:cNvSpPr>
                <p:nvPr/>
              </p:nvSpPr>
              <p:spPr bwMode="auto">
                <a:xfrm>
                  <a:off x="3513" y="12016"/>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grpSp>
          <p:grpSp>
            <p:nvGrpSpPr>
              <p:cNvPr id="17416" name="Group 65"/>
              <p:cNvGrpSpPr>
                <a:grpSpLocks/>
              </p:cNvGrpSpPr>
              <p:nvPr/>
            </p:nvGrpSpPr>
            <p:grpSpPr bwMode="auto">
              <a:xfrm>
                <a:off x="8640" y="10080"/>
                <a:ext cx="2340" cy="740"/>
                <a:chOff x="8640" y="10080"/>
                <a:chExt cx="2340" cy="740"/>
              </a:xfrm>
            </p:grpSpPr>
            <p:sp>
              <p:nvSpPr>
                <p:cNvPr id="17419"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7420" name="Text Box 67"/>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741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741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69" name="Line 69"/>
              <p:cNvSpPr>
                <a:spLocks noChangeShapeType="1"/>
              </p:cNvSpPr>
              <p:nvPr/>
            </p:nvSpPr>
            <p:spPr bwMode="auto">
              <a:xfrm flipV="1">
                <a:off x="5773" y="9203"/>
                <a:ext cx="1068" cy="373"/>
              </a:xfrm>
              <a:prstGeom prst="line">
                <a:avLst/>
              </a:prstGeom>
              <a:noFill/>
              <a:ln w="9525">
                <a:solidFill>
                  <a:srgbClr val="000000"/>
                </a:solidFill>
                <a:round/>
                <a:headEnd/>
                <a:tailEnd/>
              </a:ln>
            </p:spPr>
            <p:txBody>
              <a:bodyPr/>
              <a:lstStyle/>
              <a:p>
                <a:endParaRPr lang="ar-SA"/>
              </a:p>
            </p:txBody>
          </p:sp>
        </p:grpSp>
      </p:grpSp>
      <p:sp>
        <p:nvSpPr>
          <p:cNvPr id="70" name="Slide Number Placeholder 69"/>
          <p:cNvSpPr>
            <a:spLocks noGrp="1"/>
          </p:cNvSpPr>
          <p:nvPr>
            <p:ph type="sldNum" sz="quarter" idx="12"/>
          </p:nvPr>
        </p:nvSpPr>
        <p:spPr/>
        <p:txBody>
          <a:bodyPr/>
          <a:lstStyle/>
          <a:p>
            <a:pPr>
              <a:defRPr/>
            </a:pPr>
            <a:fld id="{8D8E2136-1D52-404E-9F72-638376FF357E}" type="slidenum">
              <a:rPr lang="ar-SA" smtClean="0"/>
              <a:pPr>
                <a:defRPr/>
              </a:pPr>
              <a:t>25</a:t>
            </a:fld>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2"/>
          <p:cNvGrpSpPr>
            <a:grpSpLocks/>
          </p:cNvGrpSpPr>
          <p:nvPr/>
        </p:nvGrpSpPr>
        <p:grpSpPr bwMode="auto">
          <a:xfrm>
            <a:off x="990674" y="1439564"/>
            <a:ext cx="7397750" cy="5157788"/>
            <a:chOff x="360" y="3600"/>
            <a:chExt cx="11649" cy="8460"/>
          </a:xfrm>
        </p:grpSpPr>
        <p:grpSp>
          <p:nvGrpSpPr>
            <p:cNvPr id="19459" name="Group 23"/>
            <p:cNvGrpSpPr>
              <a:grpSpLocks/>
            </p:cNvGrpSpPr>
            <p:nvPr/>
          </p:nvGrpSpPr>
          <p:grpSpPr bwMode="auto">
            <a:xfrm>
              <a:off x="7869" y="10060"/>
              <a:ext cx="4140" cy="2000"/>
              <a:chOff x="6840" y="8820"/>
              <a:chExt cx="4140" cy="2000"/>
            </a:xfrm>
          </p:grpSpPr>
          <p:grpSp>
            <p:nvGrpSpPr>
              <p:cNvPr id="19526" name="Group 24"/>
              <p:cNvGrpSpPr>
                <a:grpSpLocks/>
              </p:cNvGrpSpPr>
              <p:nvPr/>
            </p:nvGrpSpPr>
            <p:grpSpPr bwMode="auto">
              <a:xfrm>
                <a:off x="6840" y="8820"/>
                <a:ext cx="1800" cy="900"/>
                <a:chOff x="4500" y="14220"/>
                <a:chExt cx="1800" cy="900"/>
              </a:xfrm>
            </p:grpSpPr>
            <p:sp>
              <p:nvSpPr>
                <p:cNvPr id="19535"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36" name="Text Box 26"/>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a:t>الدورة</a:t>
                  </a:r>
                  <a:endParaRPr lang="ar-SA" dirty="0"/>
                </a:p>
              </p:txBody>
            </p:sp>
          </p:grpSp>
          <p:grpSp>
            <p:nvGrpSpPr>
              <p:cNvPr id="19527" name="Group 30"/>
              <p:cNvGrpSpPr>
                <a:grpSpLocks/>
              </p:cNvGrpSpPr>
              <p:nvPr/>
            </p:nvGrpSpPr>
            <p:grpSpPr bwMode="auto">
              <a:xfrm>
                <a:off x="6840" y="10080"/>
                <a:ext cx="1620" cy="720"/>
                <a:chOff x="5300" y="12420"/>
                <a:chExt cx="1620" cy="720"/>
              </a:xfrm>
            </p:grpSpPr>
            <p:sp>
              <p:nvSpPr>
                <p:cNvPr id="1953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4" name="Text Box 3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19528" name="Group 33"/>
              <p:cNvGrpSpPr>
                <a:grpSpLocks/>
              </p:cNvGrpSpPr>
              <p:nvPr/>
            </p:nvGrpSpPr>
            <p:grpSpPr bwMode="auto">
              <a:xfrm>
                <a:off x="8640" y="10080"/>
                <a:ext cx="2340" cy="740"/>
                <a:chOff x="8640" y="10080"/>
                <a:chExt cx="2340" cy="740"/>
              </a:xfrm>
            </p:grpSpPr>
            <p:sp>
              <p:nvSpPr>
                <p:cNvPr id="19531"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32" name="Text Box 35"/>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1952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1953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19460" name="Group 39"/>
            <p:cNvGrpSpPr>
              <a:grpSpLocks/>
            </p:cNvGrpSpPr>
            <p:nvPr/>
          </p:nvGrpSpPr>
          <p:grpSpPr bwMode="auto">
            <a:xfrm>
              <a:off x="4280" y="3600"/>
              <a:ext cx="7409" cy="2320"/>
              <a:chOff x="4280" y="3600"/>
              <a:chExt cx="7409" cy="2320"/>
            </a:xfrm>
          </p:grpSpPr>
          <p:grpSp>
            <p:nvGrpSpPr>
              <p:cNvPr id="19496" name="Group 40"/>
              <p:cNvGrpSpPr>
                <a:grpSpLocks/>
              </p:cNvGrpSpPr>
              <p:nvPr/>
            </p:nvGrpSpPr>
            <p:grpSpPr bwMode="auto">
              <a:xfrm>
                <a:off x="6329" y="3600"/>
                <a:ext cx="5360" cy="2320"/>
                <a:chOff x="6329" y="3600"/>
                <a:chExt cx="5360" cy="2320"/>
              </a:xfrm>
            </p:grpSpPr>
            <p:grpSp>
              <p:nvGrpSpPr>
                <p:cNvPr id="19503" name="Group 41"/>
                <p:cNvGrpSpPr>
                  <a:grpSpLocks/>
                </p:cNvGrpSpPr>
                <p:nvPr/>
              </p:nvGrpSpPr>
              <p:grpSpPr bwMode="auto">
                <a:xfrm>
                  <a:off x="8229" y="4480"/>
                  <a:ext cx="1800" cy="900"/>
                  <a:chOff x="6840" y="12060"/>
                  <a:chExt cx="1800" cy="900"/>
                </a:xfrm>
              </p:grpSpPr>
              <p:sp>
                <p:nvSpPr>
                  <p:cNvPr id="1952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525" name="Text Box 43"/>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التدرب</a:t>
                    </a:r>
                    <a:endParaRPr lang="ar-SA" dirty="0"/>
                  </a:p>
                </p:txBody>
              </p:sp>
            </p:grpSp>
            <p:grpSp>
              <p:nvGrpSpPr>
                <p:cNvPr id="19504" name="Group 44"/>
                <p:cNvGrpSpPr>
                  <a:grpSpLocks/>
                </p:cNvGrpSpPr>
                <p:nvPr/>
              </p:nvGrpSpPr>
              <p:grpSpPr bwMode="auto">
                <a:xfrm>
                  <a:off x="6529" y="5200"/>
                  <a:ext cx="1620" cy="720"/>
                  <a:chOff x="5300" y="12420"/>
                  <a:chExt cx="1620" cy="720"/>
                </a:xfrm>
              </p:grpSpPr>
              <p:sp>
                <p:nvSpPr>
                  <p:cNvPr id="19522"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3" name="Text Box 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19505" name="Group 47"/>
                <p:cNvGrpSpPr>
                  <a:grpSpLocks/>
                </p:cNvGrpSpPr>
                <p:nvPr/>
              </p:nvGrpSpPr>
              <p:grpSpPr bwMode="auto">
                <a:xfrm>
                  <a:off x="6329" y="4480"/>
                  <a:ext cx="1620" cy="720"/>
                  <a:chOff x="5300" y="12420"/>
                  <a:chExt cx="1620" cy="720"/>
                </a:xfrm>
              </p:grpSpPr>
              <p:sp>
                <p:nvSpPr>
                  <p:cNvPr id="195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21" name="Text Box 4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9506" name="Group 50"/>
                <p:cNvGrpSpPr>
                  <a:grpSpLocks/>
                </p:cNvGrpSpPr>
                <p:nvPr/>
              </p:nvGrpSpPr>
              <p:grpSpPr bwMode="auto">
                <a:xfrm>
                  <a:off x="6609" y="3760"/>
                  <a:ext cx="1620" cy="720"/>
                  <a:chOff x="5300" y="12420"/>
                  <a:chExt cx="1620" cy="720"/>
                </a:xfrm>
              </p:grpSpPr>
              <p:sp>
                <p:nvSpPr>
                  <p:cNvPr id="19518"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9" name="Text Box 5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19507" name="Group 53"/>
                <p:cNvGrpSpPr>
                  <a:grpSpLocks/>
                </p:cNvGrpSpPr>
                <p:nvPr/>
              </p:nvGrpSpPr>
              <p:grpSpPr bwMode="auto">
                <a:xfrm>
                  <a:off x="8269" y="3600"/>
                  <a:ext cx="1620" cy="720"/>
                  <a:chOff x="5300" y="12420"/>
                  <a:chExt cx="1620" cy="720"/>
                </a:xfrm>
              </p:grpSpPr>
              <p:sp>
                <p:nvSpPr>
                  <p:cNvPr id="1951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517" name="Text Box 5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19508" name="Group 56"/>
                <p:cNvGrpSpPr>
                  <a:grpSpLocks/>
                </p:cNvGrpSpPr>
                <p:nvPr/>
              </p:nvGrpSpPr>
              <p:grpSpPr bwMode="auto">
                <a:xfrm>
                  <a:off x="10069" y="3940"/>
                  <a:ext cx="1620" cy="720"/>
                  <a:chOff x="5300" y="12420"/>
                  <a:chExt cx="1620" cy="720"/>
                </a:xfrm>
              </p:grpSpPr>
              <p:sp>
                <p:nvSpPr>
                  <p:cNvPr id="19514"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515" name="Text Box 5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19509"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19510"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19511"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19512"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19513"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19497"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98"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19499"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19500"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501"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19502"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9461" name="Group 70"/>
            <p:cNvGrpSpPr>
              <a:grpSpLocks/>
            </p:cNvGrpSpPr>
            <p:nvPr/>
          </p:nvGrpSpPr>
          <p:grpSpPr bwMode="auto">
            <a:xfrm>
              <a:off x="360" y="6418"/>
              <a:ext cx="4029" cy="4182"/>
              <a:chOff x="360" y="6418"/>
              <a:chExt cx="4029" cy="4182"/>
            </a:xfrm>
          </p:grpSpPr>
          <p:grpSp>
            <p:nvGrpSpPr>
              <p:cNvPr id="19462" name="Group 71"/>
              <p:cNvGrpSpPr>
                <a:grpSpLocks/>
              </p:cNvGrpSpPr>
              <p:nvPr/>
            </p:nvGrpSpPr>
            <p:grpSpPr bwMode="auto">
              <a:xfrm>
                <a:off x="669" y="6418"/>
                <a:ext cx="3720" cy="3420"/>
                <a:chOff x="429" y="5902"/>
                <a:chExt cx="3720" cy="3420"/>
              </a:xfrm>
            </p:grpSpPr>
            <p:grpSp>
              <p:nvGrpSpPr>
                <p:cNvPr id="19469" name="Group 72"/>
                <p:cNvGrpSpPr>
                  <a:grpSpLocks/>
                </p:cNvGrpSpPr>
                <p:nvPr/>
              </p:nvGrpSpPr>
              <p:grpSpPr bwMode="auto">
                <a:xfrm>
                  <a:off x="2349" y="7342"/>
                  <a:ext cx="1800" cy="900"/>
                  <a:chOff x="2340" y="12060"/>
                  <a:chExt cx="1800" cy="900"/>
                </a:xfrm>
              </p:grpSpPr>
              <p:sp>
                <p:nvSpPr>
                  <p:cNvPr id="19494"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9495" name="Text Box 74"/>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19470" name="Group 75"/>
                <p:cNvGrpSpPr>
                  <a:grpSpLocks/>
                </p:cNvGrpSpPr>
                <p:nvPr/>
              </p:nvGrpSpPr>
              <p:grpSpPr bwMode="auto">
                <a:xfrm>
                  <a:off x="2529" y="6442"/>
                  <a:ext cx="1620" cy="720"/>
                  <a:chOff x="5300" y="12420"/>
                  <a:chExt cx="1620" cy="720"/>
                </a:xfrm>
              </p:grpSpPr>
              <p:sp>
                <p:nvSpPr>
                  <p:cNvPr id="19492"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19493" name="Text Box 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19471" name="Group 78"/>
                <p:cNvGrpSpPr>
                  <a:grpSpLocks/>
                </p:cNvGrpSpPr>
                <p:nvPr/>
              </p:nvGrpSpPr>
              <p:grpSpPr bwMode="auto">
                <a:xfrm>
                  <a:off x="1829" y="8602"/>
                  <a:ext cx="1620" cy="720"/>
                  <a:chOff x="5300" y="12420"/>
                  <a:chExt cx="1620" cy="720"/>
                </a:xfrm>
              </p:grpSpPr>
              <p:sp>
                <p:nvSpPr>
                  <p:cNvPr id="19490"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91" name="Text Box 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19472" name="Group 81"/>
                <p:cNvGrpSpPr>
                  <a:grpSpLocks/>
                </p:cNvGrpSpPr>
                <p:nvPr/>
              </p:nvGrpSpPr>
              <p:grpSpPr bwMode="auto">
                <a:xfrm>
                  <a:off x="729" y="8062"/>
                  <a:ext cx="1620" cy="720"/>
                  <a:chOff x="5300" y="12420"/>
                  <a:chExt cx="1620" cy="720"/>
                </a:xfrm>
              </p:grpSpPr>
              <p:sp>
                <p:nvSpPr>
                  <p:cNvPr id="19488"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9" name="Text Box 8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19473" name="Group 84"/>
                <p:cNvGrpSpPr>
                  <a:grpSpLocks/>
                </p:cNvGrpSpPr>
                <p:nvPr/>
              </p:nvGrpSpPr>
              <p:grpSpPr bwMode="auto">
                <a:xfrm>
                  <a:off x="549" y="7242"/>
                  <a:ext cx="1620" cy="720"/>
                  <a:chOff x="5300" y="12420"/>
                  <a:chExt cx="1620" cy="720"/>
                </a:xfrm>
              </p:grpSpPr>
              <p:sp>
                <p:nvSpPr>
                  <p:cNvPr id="19486"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7" name="Text Box 8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19474" name="Group 87"/>
                <p:cNvGrpSpPr>
                  <a:grpSpLocks/>
                </p:cNvGrpSpPr>
                <p:nvPr/>
              </p:nvGrpSpPr>
              <p:grpSpPr bwMode="auto">
                <a:xfrm>
                  <a:off x="429" y="6462"/>
                  <a:ext cx="1620" cy="720"/>
                  <a:chOff x="5300" y="12420"/>
                  <a:chExt cx="1620" cy="720"/>
                </a:xfrm>
              </p:grpSpPr>
              <p:sp>
                <p:nvSpPr>
                  <p:cNvPr id="19484"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5" name="Text Box 8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19475" name="Group 90"/>
                <p:cNvGrpSpPr>
                  <a:grpSpLocks/>
                </p:cNvGrpSpPr>
                <p:nvPr/>
              </p:nvGrpSpPr>
              <p:grpSpPr bwMode="auto">
                <a:xfrm>
                  <a:off x="1449" y="5902"/>
                  <a:ext cx="1620" cy="720"/>
                  <a:chOff x="5300" y="12420"/>
                  <a:chExt cx="1620" cy="720"/>
                </a:xfrm>
              </p:grpSpPr>
              <p:sp>
                <p:nvSpPr>
                  <p:cNvPr id="19482"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9483" name="Text Box 92"/>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19476"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19477"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19478"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19479"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19480"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19481"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9463"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9464"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465"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19466"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19467"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19468"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sp>
        <p:nvSpPr>
          <p:cNvPr id="81" name="Oval 63"/>
          <p:cNvSpPr>
            <a:spLocks noChangeArrowheads="1"/>
          </p:cNvSpPr>
          <p:nvPr/>
        </p:nvSpPr>
        <p:spPr bwMode="auto">
          <a:xfrm>
            <a:off x="4559124" y="6088676"/>
            <a:ext cx="914400" cy="413425"/>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2" name="Text Box 64"/>
          <p:cNvSpPr txBox="1">
            <a:spLocks noChangeArrowheads="1"/>
          </p:cNvSpPr>
          <p:nvPr/>
        </p:nvSpPr>
        <p:spPr bwMode="auto">
          <a:xfrm>
            <a:off x="4479404" y="6189203"/>
            <a:ext cx="1028700" cy="264133"/>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sp>
        <p:nvSpPr>
          <p:cNvPr id="83" name="Line 69"/>
          <p:cNvSpPr>
            <a:spLocks noChangeShapeType="1"/>
          </p:cNvSpPr>
          <p:nvPr/>
        </p:nvSpPr>
        <p:spPr bwMode="auto">
          <a:xfrm flipV="1">
            <a:off x="5090162" y="5874499"/>
            <a:ext cx="678180" cy="214177"/>
          </a:xfrm>
          <a:prstGeom prst="line">
            <a:avLst/>
          </a:prstGeom>
          <a:noFill/>
          <a:ln w="9525">
            <a:solidFill>
              <a:srgbClr val="000000"/>
            </a:solidFill>
            <a:round/>
            <a:headEnd/>
            <a:tailEnd/>
          </a:ln>
        </p:spPr>
        <p:txBody>
          <a:bodyPr/>
          <a:lstStyle/>
          <a:p>
            <a:endParaRPr lang="ar-SA"/>
          </a:p>
        </p:txBody>
      </p:sp>
      <p:sp>
        <p:nvSpPr>
          <p:cNvPr id="84" name="Slide Number Placeholder 83"/>
          <p:cNvSpPr>
            <a:spLocks noGrp="1"/>
          </p:cNvSpPr>
          <p:nvPr>
            <p:ph type="sldNum" sz="quarter" idx="12"/>
          </p:nvPr>
        </p:nvSpPr>
        <p:spPr/>
        <p:txBody>
          <a:bodyPr/>
          <a:lstStyle/>
          <a:p>
            <a:pPr>
              <a:defRPr/>
            </a:pPr>
            <a:fld id="{8D8E2136-1D52-404E-9F72-638376FF357E}" type="slidenum">
              <a:rPr lang="ar-SA" smtClean="0"/>
              <a:pPr>
                <a:defRPr/>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عناصر الوصف</a:t>
            </a:r>
            <a:br>
              <a:rPr lang="ar-EG" dirty="0"/>
            </a:br>
            <a:r>
              <a:rPr lang="en-GB" dirty="0"/>
              <a:t>Types of Attributes</a:t>
            </a:r>
          </a:p>
        </p:txBody>
      </p:sp>
      <p:sp>
        <p:nvSpPr>
          <p:cNvPr id="3" name="Content Placeholder 2"/>
          <p:cNvSpPr>
            <a:spLocks noGrp="1"/>
          </p:cNvSpPr>
          <p:nvPr>
            <p:ph idx="1"/>
          </p:nvPr>
        </p:nvSpPr>
        <p:spPr/>
        <p:txBody>
          <a:bodyPr>
            <a:normAutofit/>
          </a:bodyPr>
          <a:lstStyle/>
          <a:p>
            <a:pPr marL="114300" indent="0">
              <a:buNone/>
            </a:pPr>
            <a:r>
              <a:rPr lang="ar-EG" dirty="0"/>
              <a:t>1.  اجبارية أم اختياريه </a:t>
            </a:r>
            <a:r>
              <a:rPr lang="en-GB" dirty="0"/>
              <a:t>Mandatory / Null</a:t>
            </a:r>
            <a:endParaRPr lang="ar-EG" dirty="0"/>
          </a:p>
          <a:p>
            <a:pPr marL="900113">
              <a:buFont typeface="Wingdings" panose="05000000000000000000" pitchFamily="2" charset="2"/>
              <a:buChar char="ü"/>
            </a:pPr>
            <a:r>
              <a:rPr lang="ar-EG" dirty="0"/>
              <a:t> اسم الطالب – رقم الهاتف</a:t>
            </a:r>
            <a:endParaRPr lang="en-GB" dirty="0"/>
          </a:p>
          <a:p>
            <a:pPr marL="900113">
              <a:buFont typeface="Wingdings" panose="05000000000000000000" pitchFamily="2" charset="2"/>
              <a:buChar char="ü"/>
            </a:pPr>
            <a:endParaRPr lang="en-GB" dirty="0"/>
          </a:p>
          <a:p>
            <a:pPr marL="114300" indent="0">
              <a:buNone/>
            </a:pPr>
            <a:r>
              <a:rPr lang="ar-EG" dirty="0"/>
              <a:t>2.  بسيطه أم منقسمه</a:t>
            </a:r>
            <a:r>
              <a:rPr lang="en-GB" dirty="0"/>
              <a:t>   Simple / Composite </a:t>
            </a:r>
          </a:p>
          <a:p>
            <a:pPr marL="900113">
              <a:buFont typeface="Wingdings" panose="05000000000000000000" pitchFamily="2" charset="2"/>
              <a:buChar char="ü"/>
            </a:pPr>
            <a:r>
              <a:rPr lang="ar-SA" dirty="0">
                <a:latin typeface="Tahoma" pitchFamily="34" charset="0"/>
                <a:cs typeface="Times New Roman" pitchFamily="18" charset="0"/>
              </a:rPr>
              <a:t>مث</a:t>
            </a:r>
            <a:r>
              <a:rPr lang="ar-EG" dirty="0">
                <a:latin typeface="Tahoma" pitchFamily="34" charset="0"/>
                <a:cs typeface="Times New Roman" pitchFamily="18" charset="0"/>
              </a:rPr>
              <a:t>ا</a:t>
            </a:r>
            <a:r>
              <a:rPr lang="ar-SA" dirty="0">
                <a:latin typeface="Tahoma" pitchFamily="34" charset="0"/>
                <a:cs typeface="Times New Roman" pitchFamily="18" charset="0"/>
              </a:rPr>
              <a:t>ل</a:t>
            </a:r>
            <a:r>
              <a:rPr lang="ar-EG" dirty="0">
                <a:latin typeface="Tahoma" pitchFamily="34" charset="0"/>
                <a:cs typeface="Times New Roman" pitchFamily="18" charset="0"/>
              </a:rPr>
              <a:t>:</a:t>
            </a:r>
            <a:r>
              <a:rPr lang="ar-SA" dirty="0">
                <a:latin typeface="Tahoma" pitchFamily="34" charset="0"/>
                <a:cs typeface="Times New Roman" pitchFamily="18" charset="0"/>
              </a:rPr>
              <a:t> </a:t>
            </a:r>
            <a:r>
              <a:rPr lang="ar-EG" dirty="0">
                <a:latin typeface="Tahoma" pitchFamily="34" charset="0"/>
                <a:cs typeface="Times New Roman" pitchFamily="18" charset="0"/>
              </a:rPr>
              <a:t>"</a:t>
            </a:r>
            <a:r>
              <a:rPr lang="ar-SA" dirty="0">
                <a:latin typeface="Tahoma" pitchFamily="34" charset="0"/>
                <a:cs typeface="Times New Roman" pitchFamily="18" charset="0"/>
              </a:rPr>
              <a:t>الاسم</a:t>
            </a:r>
            <a:r>
              <a:rPr lang="ar-EG" dirty="0">
                <a:latin typeface="Tahoma" pitchFamily="34" charset="0"/>
                <a:cs typeface="Times New Roman" pitchFamily="18" charset="0"/>
              </a:rPr>
              <a:t>"</a:t>
            </a:r>
            <a:r>
              <a:rPr lang="ar-SA" dirty="0">
                <a:latin typeface="Tahoma" pitchFamily="34" charset="0"/>
                <a:cs typeface="Times New Roman" pitchFamily="18" charset="0"/>
              </a:rPr>
              <a:t> فيقسم إلى الاسم الأول ، اسم الأب ، اسم العائلة</a:t>
            </a:r>
            <a:endParaRPr lang="ar-EG" dirty="0">
              <a:latin typeface="Tahoma" pitchFamily="34" charset="0"/>
              <a:cs typeface="Times New Roman" pitchFamily="18" charset="0"/>
            </a:endParaRPr>
          </a:p>
          <a:p>
            <a:pPr marL="900113">
              <a:buFont typeface="Wingdings" panose="05000000000000000000" pitchFamily="2" charset="2"/>
              <a:buChar char="ü"/>
            </a:pPr>
            <a:r>
              <a:rPr lang="ar-EG" dirty="0">
                <a:latin typeface="Tahoma" pitchFamily="34" charset="0"/>
                <a:cs typeface="Times New Roman" pitchFamily="18" charset="0"/>
              </a:rPr>
              <a:t>العنوان فيقسم الى عنوان الشارع – المدينه –الرقم البريدي</a:t>
            </a:r>
          </a:p>
          <a:p>
            <a:endParaRPr lang="ar-EG" dirty="0"/>
          </a:p>
          <a:p>
            <a:endParaRPr lang="ar-EG" dirty="0"/>
          </a:p>
          <a:p>
            <a:endParaRPr lang="ar-EG"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27</a:t>
            </a:fld>
            <a:endParaRPr lang="ar-SA"/>
          </a:p>
        </p:txBody>
      </p:sp>
      <p:grpSp>
        <p:nvGrpSpPr>
          <p:cNvPr id="5" name="Group 23"/>
          <p:cNvGrpSpPr>
            <a:grpSpLocks/>
          </p:cNvGrpSpPr>
          <p:nvPr/>
        </p:nvGrpSpPr>
        <p:grpSpPr bwMode="auto">
          <a:xfrm>
            <a:off x="3059832" y="4365104"/>
            <a:ext cx="2520280" cy="1224136"/>
            <a:chOff x="1860" y="3960"/>
            <a:chExt cx="1960" cy="1260"/>
          </a:xfrm>
        </p:grpSpPr>
        <p:grpSp>
          <p:nvGrpSpPr>
            <p:cNvPr id="6" name="Group 24"/>
            <p:cNvGrpSpPr>
              <a:grpSpLocks/>
            </p:cNvGrpSpPr>
            <p:nvPr/>
          </p:nvGrpSpPr>
          <p:grpSpPr bwMode="auto">
            <a:xfrm>
              <a:off x="2520" y="4680"/>
              <a:ext cx="760" cy="540"/>
              <a:chOff x="4140" y="10080"/>
              <a:chExt cx="900" cy="720"/>
            </a:xfrm>
          </p:grpSpPr>
          <p:sp>
            <p:nvSpPr>
              <p:cNvPr id="16"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a:lstStyle/>
              <a:p>
                <a:endParaRPr lang="ar-SA">
                  <a:latin typeface="Comic Sans MS" pitchFamily="66" charset="0"/>
                  <a:cs typeface="Tahoma" pitchFamily="34" charset="0"/>
                </a:endParaRPr>
              </a:p>
            </p:txBody>
          </p:sp>
          <p:sp>
            <p:nvSpPr>
              <p:cNvPr id="17"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7" name="Group 27"/>
            <p:cNvGrpSpPr>
              <a:grpSpLocks/>
            </p:cNvGrpSpPr>
            <p:nvPr/>
          </p:nvGrpSpPr>
          <p:grpSpPr bwMode="auto">
            <a:xfrm>
              <a:off x="3220" y="4180"/>
              <a:ext cx="600" cy="540"/>
              <a:chOff x="3220" y="4180"/>
              <a:chExt cx="600" cy="540"/>
            </a:xfrm>
          </p:grpSpPr>
          <p:sp>
            <p:nvSpPr>
              <p:cNvPr id="14"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5"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a:lstStyle/>
              <a:p>
                <a:endParaRPr lang="ar-SA"/>
              </a:p>
            </p:txBody>
          </p:sp>
        </p:grpSp>
        <p:grpSp>
          <p:nvGrpSpPr>
            <p:cNvPr id="8" name="Group 30"/>
            <p:cNvGrpSpPr>
              <a:grpSpLocks/>
            </p:cNvGrpSpPr>
            <p:nvPr/>
          </p:nvGrpSpPr>
          <p:grpSpPr bwMode="auto">
            <a:xfrm>
              <a:off x="2640" y="3960"/>
              <a:ext cx="540" cy="720"/>
              <a:chOff x="4140" y="10080"/>
              <a:chExt cx="900" cy="720"/>
            </a:xfrm>
          </p:grpSpPr>
          <p:sp>
            <p:nvSpPr>
              <p:cNvPr id="12"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3"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a:lstStyle/>
              <a:p>
                <a:endParaRPr lang="ar-SA"/>
              </a:p>
            </p:txBody>
          </p:sp>
        </p:grpSp>
        <p:grpSp>
          <p:nvGrpSpPr>
            <p:cNvPr id="9" name="Group 33"/>
            <p:cNvGrpSpPr>
              <a:grpSpLocks/>
            </p:cNvGrpSpPr>
            <p:nvPr/>
          </p:nvGrpSpPr>
          <p:grpSpPr bwMode="auto">
            <a:xfrm>
              <a:off x="1860" y="4240"/>
              <a:ext cx="720" cy="500"/>
              <a:chOff x="1800" y="4320"/>
              <a:chExt cx="720" cy="500"/>
            </a:xfrm>
          </p:grpSpPr>
          <p:sp>
            <p:nvSpPr>
              <p:cNvPr id="10"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1"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a:lstStyle/>
              <a:p>
                <a:endParaRPr lang="ar-SA"/>
              </a:p>
            </p:txBody>
          </p:sp>
        </p:grpSp>
      </p:grpSp>
    </p:spTree>
    <p:extLst>
      <p:ext uri="{BB962C8B-B14F-4D97-AF65-F5344CB8AC3E}">
        <p14:creationId xmlns:p14="http://schemas.microsoft.com/office/powerpoint/2010/main" val="225262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عناصر الوصف</a:t>
            </a:r>
            <a:br>
              <a:rPr lang="ar-EG" dirty="0"/>
            </a:br>
            <a:r>
              <a:rPr lang="en-GB" dirty="0"/>
              <a:t>Types of Attributes</a:t>
            </a:r>
          </a:p>
        </p:txBody>
      </p:sp>
      <p:sp>
        <p:nvSpPr>
          <p:cNvPr id="3" name="Content Placeholder 2"/>
          <p:cNvSpPr>
            <a:spLocks noGrp="1"/>
          </p:cNvSpPr>
          <p:nvPr>
            <p:ph idx="1"/>
          </p:nvPr>
        </p:nvSpPr>
        <p:spPr/>
        <p:txBody>
          <a:bodyPr>
            <a:normAutofit fontScale="92500"/>
          </a:bodyPr>
          <a:lstStyle/>
          <a:p>
            <a:pPr marL="114300" indent="0">
              <a:buNone/>
            </a:pPr>
            <a:r>
              <a:rPr lang="ar-EG" dirty="0"/>
              <a:t>3.  أحادية القيمة أم متعددة القيم </a:t>
            </a:r>
            <a:r>
              <a:rPr lang="en-GB" dirty="0"/>
              <a:t>Single-valued / Multi-valued</a:t>
            </a:r>
            <a:endParaRPr lang="ar-EG" dirty="0"/>
          </a:p>
          <a:p>
            <a:endParaRPr lang="ar-EG" dirty="0"/>
          </a:p>
          <a:p>
            <a:endParaRPr lang="ar-EG" dirty="0"/>
          </a:p>
          <a:p>
            <a:pPr marL="900113">
              <a:buFont typeface="Wingdings" panose="05000000000000000000" pitchFamily="2" charset="2"/>
              <a:buChar char="ü"/>
            </a:pPr>
            <a:r>
              <a:rPr lang="ar-EG" dirty="0">
                <a:latin typeface="Tahoma" pitchFamily="34" charset="0"/>
                <a:cs typeface="Times New Roman" pitchFamily="18" charset="0"/>
              </a:rPr>
              <a:t>مثال: </a:t>
            </a:r>
            <a:r>
              <a:rPr lang="ar-SA" dirty="0">
                <a:latin typeface="Tahoma" pitchFamily="34" charset="0"/>
                <a:cs typeface="Times New Roman" pitchFamily="18" charset="0"/>
              </a:rPr>
              <a:t>رقم الهاتف فممكن أن يكون للطالب اكثر من رقم هاتف.</a:t>
            </a:r>
            <a:endParaRPr lang="ar-EG" dirty="0">
              <a:latin typeface="Tahoma" pitchFamily="34" charset="0"/>
              <a:cs typeface="Times New Roman" pitchFamily="18" charset="0"/>
            </a:endParaRPr>
          </a:p>
          <a:p>
            <a:pPr marL="900113">
              <a:buFont typeface="Wingdings" panose="05000000000000000000" pitchFamily="2" charset="2"/>
              <a:buChar char="ü"/>
            </a:pPr>
            <a:endParaRPr lang="ar-EG" sz="1500" dirty="0"/>
          </a:p>
          <a:p>
            <a:pPr marL="114300" indent="0">
              <a:buNone/>
            </a:pPr>
            <a:r>
              <a:rPr lang="ar-EG" dirty="0"/>
              <a:t>4.  مخزنة أم مشتقة</a:t>
            </a:r>
            <a:r>
              <a:rPr lang="en-GB" dirty="0"/>
              <a:t> </a:t>
            </a:r>
            <a:r>
              <a:rPr lang="ar-EG" dirty="0"/>
              <a:t> </a:t>
            </a:r>
            <a:r>
              <a:rPr lang="en-GB" dirty="0"/>
              <a:t>Stored / Derived</a:t>
            </a:r>
            <a:endParaRPr lang="ar-EG" dirty="0"/>
          </a:p>
          <a:p>
            <a:pPr marL="900113">
              <a:buFont typeface="Wingdings" panose="05000000000000000000" pitchFamily="2" charset="2"/>
              <a:buChar char="ü"/>
            </a:pPr>
            <a:r>
              <a:rPr lang="ar-EG" dirty="0"/>
              <a:t>مثال: عمر الطالب (يمكن استنتاجه من تاريخ الميلاد وتاريخ اليوم)</a:t>
            </a:r>
          </a:p>
          <a:p>
            <a:pPr marL="114300" indent="0">
              <a:buNone/>
            </a:pPr>
            <a:endParaRPr lang="ar-EG" sz="1500" dirty="0"/>
          </a:p>
          <a:p>
            <a:pPr marL="114300" indent="0">
              <a:buNone/>
            </a:pPr>
            <a:r>
              <a:rPr lang="ar-EG" dirty="0"/>
              <a:t>5.  حقل تمييز / مفتاح أو غير مفتاح</a:t>
            </a:r>
            <a:r>
              <a:rPr lang="en-GB" dirty="0"/>
              <a:t> Identifier / Non-Identifier </a:t>
            </a:r>
            <a:endParaRPr lang="ar-EG" dirty="0"/>
          </a:p>
          <a:p>
            <a:pPr marL="809625">
              <a:buFont typeface="Wingdings" panose="05000000000000000000" pitchFamily="2" charset="2"/>
              <a:buChar char="ü"/>
            </a:pPr>
            <a:r>
              <a:rPr lang="ar-EG" dirty="0"/>
              <a:t>مثال: المفتاح الأساسي </a:t>
            </a:r>
            <a:r>
              <a:rPr lang="en-GB" dirty="0"/>
              <a:t>Primary key</a:t>
            </a:r>
            <a:endParaRPr lang="ar-EG" dirty="0"/>
          </a:p>
          <a:p>
            <a:pPr marL="900113">
              <a:buFont typeface="Wingdings" panose="05000000000000000000" pitchFamily="2" charset="2"/>
              <a:buChar char="ü"/>
            </a:pPr>
            <a:endParaRPr lang="ar-EG" dirty="0"/>
          </a:p>
          <a:p>
            <a:endParaRPr lang="ar-EG"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28</a:t>
            </a:fld>
            <a:endParaRPr lang="ar-SA"/>
          </a:p>
        </p:txBody>
      </p:sp>
      <p:sp>
        <p:nvSpPr>
          <p:cNvPr id="18" name="Oval 21"/>
          <p:cNvSpPr>
            <a:spLocks noChangeArrowheads="1"/>
          </p:cNvSpPr>
          <p:nvPr/>
        </p:nvSpPr>
        <p:spPr bwMode="auto">
          <a:xfrm>
            <a:off x="4163557" y="2420888"/>
            <a:ext cx="785813" cy="432048"/>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Tree>
    <p:extLst>
      <p:ext uri="{BB962C8B-B14F-4D97-AF65-F5344CB8AC3E}">
        <p14:creationId xmlns:p14="http://schemas.microsoft.com/office/powerpoint/2010/main" val="238234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cap="all" dirty="0">
                <a:solidFill>
                  <a:schemeClr val="tx1"/>
                </a:solidFill>
                <a:cs typeface="+mj-cs"/>
              </a:rPr>
              <a:t>قواعد بیانات علائقیة</a:t>
            </a:r>
            <a:endParaRPr lang="ar-EG" cap="all" dirty="0">
              <a:solidFill>
                <a:schemeClr val="tx1"/>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sz="4000" b="1" dirty="0">
                <a:solidFill>
                  <a:srgbClr val="FF0000"/>
                </a:solidFill>
                <a:latin typeface="Comic Sans MS" pitchFamily="66" charset="0"/>
                <a:cs typeface="+mj-cs"/>
              </a:rPr>
              <a:t>العلاقات  </a:t>
            </a:r>
            <a:r>
              <a:rPr lang="en-US" sz="4000" b="1" dirty="0">
                <a:solidFill>
                  <a:srgbClr val="FF0000"/>
                </a:solidFill>
                <a:latin typeface="Comic Sans MS" pitchFamily="66" charset="0"/>
                <a:cs typeface="+mj-cs"/>
              </a:rPr>
              <a:t>Relationship</a:t>
            </a:r>
            <a:endParaRPr lang="en-GB" sz="4000" b="1" dirty="0">
              <a:solidFill>
                <a:srgbClr val="FF0000"/>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29</a:t>
            </a:fld>
            <a:endParaRPr lang="ar-SA"/>
          </a:p>
        </p:txBody>
      </p:sp>
    </p:spTree>
    <p:extLst>
      <p:ext uri="{BB962C8B-B14F-4D97-AF65-F5344CB8AC3E}">
        <p14:creationId xmlns:p14="http://schemas.microsoft.com/office/powerpoint/2010/main" val="34021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2043" y="2090465"/>
            <a:ext cx="8072466" cy="3277820"/>
          </a:xfrm>
          <a:prstGeom prst="rect">
            <a:avLst/>
          </a:prstGeom>
        </p:spPr>
        <p:txBody>
          <a:bodyPr wrap="square">
            <a:spAutoFit/>
          </a:bodyPr>
          <a:lstStyle/>
          <a:p>
            <a:pPr marL="625475" indent="-260350" algn="just" fontAlgn="auto">
              <a:spcBef>
                <a:spcPts val="0"/>
              </a:spcBef>
              <a:spcAft>
                <a:spcPts val="0"/>
              </a:spcAft>
              <a:buFont typeface="Arial" pitchFamily="34" charset="0"/>
              <a:buChar char="•"/>
              <a:defRPr/>
            </a:pPr>
            <a:r>
              <a:rPr lang="ar-SA" sz="2400" u="sng" dirty="0">
                <a:solidFill>
                  <a:schemeClr val="bg2">
                    <a:lumMod val="50000"/>
                  </a:schemeClr>
                </a:solidFill>
                <a:latin typeface="+mn-lt"/>
                <a:cs typeface="+mn-cs"/>
              </a:rPr>
              <a:t>قواعد البيانات الشبكية </a:t>
            </a:r>
            <a:r>
              <a:rPr lang="en-US" sz="2300" dirty="0">
                <a:solidFill>
                  <a:schemeClr val="bg2">
                    <a:lumMod val="50000"/>
                  </a:schemeClr>
                </a:solidFill>
              </a:rPr>
              <a:t>Network Database</a:t>
            </a:r>
          </a:p>
          <a:p>
            <a:pPr marL="342900" indent="-342900" algn="just">
              <a:buFont typeface="Arial" pitchFamily="34" charset="0"/>
              <a:buChar char="•"/>
            </a:pPr>
            <a:r>
              <a:rPr lang="ar-SA" sz="2000" dirty="0"/>
              <a:t>نلاحظ في الشكل التالي أن كل مستطيل يمثل سجل.</a:t>
            </a:r>
          </a:p>
          <a:p>
            <a:pPr marL="625475" indent="-260350" algn="just" fontAlgn="auto">
              <a:spcBef>
                <a:spcPts val="0"/>
              </a:spcBef>
              <a:spcAft>
                <a:spcPts val="0"/>
              </a:spcAft>
              <a:defRPr/>
            </a:pPr>
            <a:endParaRPr lang="en-US" sz="2300" dirty="0">
              <a:solidFill>
                <a:schemeClr val="bg2">
                  <a:lumMod val="50000"/>
                </a:schemeClr>
              </a:solidFill>
            </a:endParaRPr>
          </a:p>
          <a:p>
            <a:pPr marL="342900" indent="-342900" algn="just">
              <a:buFont typeface="Arial" pitchFamily="34" charset="0"/>
              <a:buChar char="•"/>
            </a:pPr>
            <a:r>
              <a:rPr lang="ar-SA" sz="2000" dirty="0"/>
              <a:t> والخطوط الواصلة بين هذه المستطيلات تمثل الارتباط بين السجلات وبعضها البعض</a:t>
            </a:r>
          </a:p>
          <a:p>
            <a:pPr marL="342900" indent="-342900" algn="just">
              <a:buFont typeface="Arial" pitchFamily="34" charset="0"/>
              <a:buChar char="•"/>
            </a:pPr>
            <a:r>
              <a:rPr lang="ar-SA" sz="2000" dirty="0"/>
              <a:t> كل سجل يكون له عنوان محدد ويتم تخزين بيانات هذا السجل في مكان محدد </a:t>
            </a:r>
          </a:p>
          <a:p>
            <a:pPr marL="342900" indent="-342900" algn="just">
              <a:buFont typeface="Arial" pitchFamily="34" charset="0"/>
              <a:buChar char="•"/>
            </a:pPr>
            <a:r>
              <a:rPr lang="ar-EG" sz="2000" dirty="0"/>
              <a:t>أ</a:t>
            </a:r>
            <a:r>
              <a:rPr lang="ar-SA" sz="2000" dirty="0"/>
              <a:t>يضا داخل السجل  </a:t>
            </a:r>
            <a:r>
              <a:rPr lang="en-US" sz="2000" dirty="0"/>
              <a:t>)</a:t>
            </a:r>
            <a:r>
              <a:rPr lang="ar-SA" sz="2000" dirty="0"/>
              <a:t>بيانات موظف مثلا</a:t>
            </a:r>
            <a:r>
              <a:rPr lang="en-US" sz="2000" dirty="0"/>
              <a:t>(</a:t>
            </a:r>
            <a:r>
              <a:rPr lang="ar-SA" sz="2000" dirty="0"/>
              <a:t>، </a:t>
            </a:r>
          </a:p>
          <a:p>
            <a:pPr marL="342900" indent="-342900" algn="just">
              <a:buFont typeface="Arial" pitchFamily="34" charset="0"/>
              <a:buChar char="•"/>
            </a:pPr>
            <a:r>
              <a:rPr lang="ar-SA" sz="2000" dirty="0"/>
              <a:t>كما </a:t>
            </a:r>
            <a:r>
              <a:rPr lang="ar-SA" sz="2000" b="1" dirty="0"/>
              <a:t>يحتوي السجل على مؤشر يشير إلى عناوين جميع السجلات المرتبطة بهذا السجل</a:t>
            </a:r>
          </a:p>
          <a:p>
            <a:pPr marL="342900" indent="-342900" algn="just">
              <a:buFont typeface="Arial" pitchFamily="34" charset="0"/>
              <a:buChar char="•"/>
            </a:pPr>
            <a:r>
              <a:rPr lang="ar-SA" sz="2000" dirty="0"/>
              <a:t> في هذا النوع من قواعد البيانات تكون جميع السجلات تقريباً مرتبطة ببعضها</a:t>
            </a:r>
          </a:p>
          <a:p>
            <a:pPr marL="342900" indent="-342900" algn="just">
              <a:buFont typeface="Arial" pitchFamily="34" charset="0"/>
              <a:buChar char="•"/>
            </a:pPr>
            <a:r>
              <a:rPr lang="ar-SA" sz="2000" dirty="0"/>
              <a:t> ولكن الارتباط هنا لم يتولد تلقائياً كما هو الحال في قواعد البيانات العلائقية بل تم تصميمه من قبل المبرمج ولذلك يسمى هذا النوع من الربط </a:t>
            </a:r>
            <a:r>
              <a:rPr lang="en-US" sz="2000" dirty="0"/>
              <a:t>"</a:t>
            </a:r>
            <a:r>
              <a:rPr lang="ar-SA" sz="2000" dirty="0"/>
              <a:t>ربط فيزيائي</a:t>
            </a:r>
            <a:r>
              <a:rPr lang="en-US" sz="2000" dirty="0"/>
              <a:t>".</a:t>
            </a:r>
            <a:endParaRPr lang="ar-SA" dirty="0"/>
          </a:p>
        </p:txBody>
      </p:sp>
      <p:grpSp>
        <p:nvGrpSpPr>
          <p:cNvPr id="9220" name="Group 4"/>
          <p:cNvGrpSpPr>
            <a:grpSpLocks/>
          </p:cNvGrpSpPr>
          <p:nvPr/>
        </p:nvGrpSpPr>
        <p:grpSpPr bwMode="auto">
          <a:xfrm>
            <a:off x="1115616" y="5271562"/>
            <a:ext cx="3079904" cy="1181774"/>
            <a:chOff x="3645" y="10890"/>
            <a:chExt cx="7136" cy="2435"/>
          </a:xfrm>
        </p:grpSpPr>
        <p:sp>
          <p:nvSpPr>
            <p:cNvPr id="9221" name="Rectangle 5"/>
            <p:cNvSpPr>
              <a:spLocks noChangeArrowheads="1"/>
            </p:cNvSpPr>
            <p:nvPr/>
          </p:nvSpPr>
          <p:spPr bwMode="auto">
            <a:xfrm>
              <a:off x="3645"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2" name="Rectangle 6"/>
            <p:cNvSpPr>
              <a:spLocks noChangeArrowheads="1"/>
            </p:cNvSpPr>
            <p:nvPr/>
          </p:nvSpPr>
          <p:spPr bwMode="auto">
            <a:xfrm>
              <a:off x="627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3" name="Rectangle 7"/>
            <p:cNvSpPr>
              <a:spLocks noChangeArrowheads="1"/>
            </p:cNvSpPr>
            <p:nvPr/>
          </p:nvSpPr>
          <p:spPr bwMode="auto">
            <a:xfrm>
              <a:off x="9000" y="10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4" name="Rectangle 8"/>
            <p:cNvSpPr>
              <a:spLocks noChangeArrowheads="1"/>
            </p:cNvSpPr>
            <p:nvPr/>
          </p:nvSpPr>
          <p:spPr bwMode="auto">
            <a:xfrm>
              <a:off x="90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5" name="Rectangle 9"/>
            <p:cNvSpPr>
              <a:spLocks noChangeArrowheads="1"/>
            </p:cNvSpPr>
            <p:nvPr/>
          </p:nvSpPr>
          <p:spPr bwMode="auto">
            <a:xfrm>
              <a:off x="9116" y="1289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6" name="Rectangle 10"/>
            <p:cNvSpPr>
              <a:spLocks noChangeArrowheads="1"/>
            </p:cNvSpPr>
            <p:nvPr/>
          </p:nvSpPr>
          <p:spPr bwMode="auto">
            <a:xfrm>
              <a:off x="6345"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7" name="Rectangle 11"/>
            <p:cNvSpPr>
              <a:spLocks noChangeArrowheads="1"/>
            </p:cNvSpPr>
            <p:nvPr/>
          </p:nvSpPr>
          <p:spPr bwMode="auto">
            <a:xfrm>
              <a:off x="6345"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8" name="Rectangle 12"/>
            <p:cNvSpPr>
              <a:spLocks noChangeArrowheads="1"/>
            </p:cNvSpPr>
            <p:nvPr/>
          </p:nvSpPr>
          <p:spPr bwMode="auto">
            <a:xfrm>
              <a:off x="3690" y="11850"/>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229" name="Rectangle 13"/>
            <p:cNvSpPr>
              <a:spLocks noChangeArrowheads="1"/>
            </p:cNvSpPr>
            <p:nvPr/>
          </p:nvSpPr>
          <p:spPr bwMode="auto">
            <a:xfrm>
              <a:off x="3720" y="12855"/>
              <a:ext cx="1665"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9230" name="AutoShape 14"/>
            <p:cNvCxnSpPr>
              <a:cxnSpLocks noChangeShapeType="1"/>
            </p:cNvCxnSpPr>
            <p:nvPr/>
          </p:nvCxnSpPr>
          <p:spPr bwMode="auto">
            <a:xfrm>
              <a:off x="3645" y="11325"/>
              <a:ext cx="1710" cy="525"/>
            </a:xfrm>
            <a:prstGeom prst="straightConnector1">
              <a:avLst/>
            </a:prstGeom>
            <a:noFill/>
            <a:ln w="9525">
              <a:solidFill>
                <a:srgbClr val="000000"/>
              </a:solidFill>
              <a:round/>
              <a:headEnd/>
              <a:tailEnd/>
            </a:ln>
          </p:spPr>
        </p:cxnSp>
        <p:cxnSp>
          <p:nvCxnSpPr>
            <p:cNvPr id="9231" name="AutoShape 15"/>
            <p:cNvCxnSpPr>
              <a:cxnSpLocks noChangeShapeType="1"/>
            </p:cNvCxnSpPr>
            <p:nvPr/>
          </p:nvCxnSpPr>
          <p:spPr bwMode="auto">
            <a:xfrm>
              <a:off x="3690" y="12285"/>
              <a:ext cx="1695" cy="570"/>
            </a:xfrm>
            <a:prstGeom prst="straightConnector1">
              <a:avLst/>
            </a:prstGeom>
            <a:noFill/>
            <a:ln w="9525">
              <a:solidFill>
                <a:srgbClr val="000000"/>
              </a:solidFill>
              <a:round/>
              <a:headEnd/>
              <a:tailEnd/>
            </a:ln>
          </p:spPr>
        </p:cxnSp>
        <p:cxnSp>
          <p:nvCxnSpPr>
            <p:cNvPr id="9232" name="AutoShape 16"/>
            <p:cNvCxnSpPr>
              <a:cxnSpLocks noChangeShapeType="1"/>
            </p:cNvCxnSpPr>
            <p:nvPr/>
          </p:nvCxnSpPr>
          <p:spPr bwMode="auto">
            <a:xfrm>
              <a:off x="9000" y="11325"/>
              <a:ext cx="1710" cy="525"/>
            </a:xfrm>
            <a:prstGeom prst="straightConnector1">
              <a:avLst/>
            </a:prstGeom>
            <a:noFill/>
            <a:ln w="9525">
              <a:solidFill>
                <a:srgbClr val="000000"/>
              </a:solidFill>
              <a:round/>
              <a:headEnd/>
              <a:tailEnd/>
            </a:ln>
          </p:spPr>
        </p:cxnSp>
        <p:cxnSp>
          <p:nvCxnSpPr>
            <p:cNvPr id="9233" name="AutoShape 17"/>
            <p:cNvCxnSpPr>
              <a:cxnSpLocks noChangeShapeType="1"/>
            </p:cNvCxnSpPr>
            <p:nvPr/>
          </p:nvCxnSpPr>
          <p:spPr bwMode="auto">
            <a:xfrm>
              <a:off x="9045" y="12285"/>
              <a:ext cx="1680" cy="570"/>
            </a:xfrm>
            <a:prstGeom prst="straightConnector1">
              <a:avLst/>
            </a:prstGeom>
            <a:noFill/>
            <a:ln w="9525">
              <a:solidFill>
                <a:srgbClr val="000000"/>
              </a:solidFill>
              <a:round/>
              <a:headEnd/>
              <a:tailEnd/>
            </a:ln>
          </p:spPr>
        </p:cxnSp>
        <p:cxnSp>
          <p:nvCxnSpPr>
            <p:cNvPr id="9234" name="AutoShape 18"/>
            <p:cNvCxnSpPr>
              <a:cxnSpLocks noChangeShapeType="1"/>
            </p:cNvCxnSpPr>
            <p:nvPr/>
          </p:nvCxnSpPr>
          <p:spPr bwMode="auto">
            <a:xfrm>
              <a:off x="6270" y="11325"/>
              <a:ext cx="1740" cy="525"/>
            </a:xfrm>
            <a:prstGeom prst="straightConnector1">
              <a:avLst/>
            </a:prstGeom>
            <a:noFill/>
            <a:ln w="9525">
              <a:solidFill>
                <a:srgbClr val="000000"/>
              </a:solidFill>
              <a:round/>
              <a:headEnd/>
              <a:tailEnd/>
            </a:ln>
          </p:spPr>
        </p:cxnSp>
        <p:cxnSp>
          <p:nvCxnSpPr>
            <p:cNvPr id="9235" name="AutoShape 19"/>
            <p:cNvCxnSpPr>
              <a:cxnSpLocks noChangeShapeType="1"/>
            </p:cNvCxnSpPr>
            <p:nvPr/>
          </p:nvCxnSpPr>
          <p:spPr bwMode="auto">
            <a:xfrm flipH="1">
              <a:off x="8010" y="11325"/>
              <a:ext cx="990" cy="525"/>
            </a:xfrm>
            <a:prstGeom prst="straightConnector1">
              <a:avLst/>
            </a:prstGeom>
            <a:noFill/>
            <a:ln w="9525">
              <a:solidFill>
                <a:srgbClr val="000000"/>
              </a:solidFill>
              <a:round/>
              <a:headEnd/>
              <a:tailEnd/>
            </a:ln>
          </p:spPr>
        </p:cxnSp>
        <p:cxnSp>
          <p:nvCxnSpPr>
            <p:cNvPr id="9236" name="AutoShape 20"/>
            <p:cNvCxnSpPr>
              <a:cxnSpLocks noChangeShapeType="1"/>
            </p:cNvCxnSpPr>
            <p:nvPr/>
          </p:nvCxnSpPr>
          <p:spPr bwMode="auto">
            <a:xfrm flipH="1">
              <a:off x="8010" y="12855"/>
              <a:ext cx="1050" cy="435"/>
            </a:xfrm>
            <a:prstGeom prst="straightConnector1">
              <a:avLst/>
            </a:prstGeom>
            <a:noFill/>
            <a:ln w="9525">
              <a:solidFill>
                <a:srgbClr val="000000"/>
              </a:solidFill>
              <a:round/>
              <a:headEnd/>
              <a:tailEnd/>
            </a:ln>
          </p:spPr>
        </p:cxnSp>
        <p:cxnSp>
          <p:nvCxnSpPr>
            <p:cNvPr id="9237" name="AutoShape 21"/>
            <p:cNvCxnSpPr>
              <a:cxnSpLocks noChangeShapeType="1"/>
            </p:cNvCxnSpPr>
            <p:nvPr/>
          </p:nvCxnSpPr>
          <p:spPr bwMode="auto">
            <a:xfrm flipH="1">
              <a:off x="5385" y="12285"/>
              <a:ext cx="960" cy="570"/>
            </a:xfrm>
            <a:prstGeom prst="straightConnector1">
              <a:avLst/>
            </a:prstGeom>
            <a:noFill/>
            <a:ln w="9525">
              <a:solidFill>
                <a:srgbClr val="000000"/>
              </a:solidFill>
              <a:round/>
              <a:headEnd/>
              <a:tailEnd/>
            </a:ln>
          </p:spPr>
        </p:cxnSp>
        <p:cxnSp>
          <p:nvCxnSpPr>
            <p:cNvPr id="9238" name="AutoShape 22"/>
            <p:cNvCxnSpPr>
              <a:cxnSpLocks noChangeShapeType="1"/>
            </p:cNvCxnSpPr>
            <p:nvPr/>
          </p:nvCxnSpPr>
          <p:spPr bwMode="auto">
            <a:xfrm flipH="1">
              <a:off x="5385" y="12855"/>
              <a:ext cx="960" cy="435"/>
            </a:xfrm>
            <a:prstGeom prst="straightConnector1">
              <a:avLst/>
            </a:prstGeom>
            <a:noFill/>
            <a:ln w="9525">
              <a:solidFill>
                <a:srgbClr val="000000"/>
              </a:solidFill>
              <a:round/>
              <a:headEnd/>
              <a:tailEnd/>
            </a:ln>
          </p:spPr>
        </p:cxnSp>
      </p:grpSp>
      <p:sp>
        <p:nvSpPr>
          <p:cNvPr id="22" name="Title 21"/>
          <p:cNvSpPr>
            <a:spLocks noGrp="1"/>
          </p:cNvSpPr>
          <p:nvPr>
            <p:ph type="title"/>
          </p:nvPr>
        </p:nvSpPr>
        <p:spPr>
          <a:xfrm>
            <a:off x="904117" y="260648"/>
            <a:ext cx="7467600" cy="1143000"/>
          </a:xfrm>
        </p:spPr>
        <p:txBody>
          <a:bodyPr/>
          <a:lstStyle/>
          <a:p>
            <a:pPr algn="ctr" rtl="0"/>
            <a:r>
              <a:rPr lang="ar-EG" b="1" dirty="0">
                <a:solidFill>
                  <a:schemeClr val="accent1">
                    <a:lumMod val="50000"/>
                  </a:schemeClr>
                </a:solidFill>
                <a:effectLst>
                  <a:outerShdw blurRad="38100" dist="38100" dir="2700000" algn="tl">
                    <a:srgbClr val="000000">
                      <a:alpha val="43137"/>
                    </a:srgbClr>
                  </a:outerShdw>
                </a:effectLst>
              </a:rPr>
              <a:t>أ</a:t>
            </a:r>
            <a:r>
              <a:rPr lang="ar-SA" b="1" dirty="0">
                <a:solidFill>
                  <a:schemeClr val="accent1">
                    <a:lumMod val="50000"/>
                  </a:schemeClr>
                </a:solidFill>
                <a:effectLst>
                  <a:outerShdw blurRad="38100" dist="38100" dir="2700000" algn="tl">
                    <a:srgbClr val="000000">
                      <a:alpha val="43137"/>
                    </a:srgbClr>
                  </a:outerShdw>
                </a:effectLst>
              </a:rPr>
              <a:t>نواع قواعد البيانات</a:t>
            </a:r>
          </a:p>
        </p:txBody>
      </p:sp>
      <p:sp>
        <p:nvSpPr>
          <p:cNvPr id="24" name="Slide Number Placeholder 23"/>
          <p:cNvSpPr>
            <a:spLocks noGrp="1"/>
          </p:cNvSpPr>
          <p:nvPr>
            <p:ph type="sldNum" sz="quarter" idx="12"/>
          </p:nvPr>
        </p:nvSpPr>
        <p:spPr/>
        <p:txBody>
          <a:bodyPr/>
          <a:lstStyle/>
          <a:p>
            <a:pPr>
              <a:defRPr/>
            </a:pPr>
            <a:fld id="{8D8E2136-1D52-404E-9F72-638376FF357E}" type="slidenum">
              <a:rPr lang="ar-SA" smtClean="0"/>
              <a:pPr>
                <a:defRPr/>
              </a:pPr>
              <a:t>3</a:t>
            </a:fld>
            <a:endParaRPr lang="ar-SA"/>
          </a:p>
        </p:txBody>
      </p:sp>
      <p:sp>
        <p:nvSpPr>
          <p:cNvPr id="2" name="Rectangle 1"/>
          <p:cNvSpPr/>
          <p:nvPr/>
        </p:nvSpPr>
        <p:spPr>
          <a:xfrm>
            <a:off x="441487" y="1679450"/>
            <a:ext cx="8285133" cy="461665"/>
          </a:xfrm>
          <a:prstGeom prst="rect">
            <a:avLst/>
          </a:prstGeom>
        </p:spPr>
        <p:txBody>
          <a:bodyPr wrap="square">
            <a:spAutoFit/>
          </a:bodyPr>
          <a:lstStyle/>
          <a:p>
            <a:pPr lvl="0" algn="just" fontAlgn="auto">
              <a:spcBef>
                <a:spcPts val="0"/>
              </a:spcBef>
              <a:spcAft>
                <a:spcPts val="0"/>
              </a:spcAft>
              <a:defRPr/>
            </a:pPr>
            <a:r>
              <a:rPr lang="ar-SA" sz="2400" dirty="0">
                <a:solidFill>
                  <a:prstClr val="black"/>
                </a:solidFill>
                <a:latin typeface="Century Gothic"/>
                <a:cs typeface="Tahoma"/>
              </a:rPr>
              <a:t>في الماضي كانت قواعد البيانات المتعارف عليها هي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2214546" y="357166"/>
            <a:ext cx="6419850" cy="369888"/>
          </a:xfrm>
          <a:prstGeom prst="rect">
            <a:avLst/>
          </a:prstGeom>
          <a:noFill/>
          <a:ln w="9525">
            <a:noFill/>
            <a:miter lim="800000"/>
            <a:headEnd/>
            <a:tailEnd/>
          </a:ln>
        </p:spPr>
        <p:txBody>
          <a:bodyPr anchor="ctr">
            <a:spAutoFit/>
          </a:bodyPr>
          <a:lstStyle/>
          <a:p>
            <a:pPr>
              <a:tabLst>
                <a:tab pos="685800" algn="l"/>
              </a:tabLst>
            </a:pPr>
            <a:r>
              <a:rPr lang="ar-SA" sz="1600" b="1" dirty="0">
                <a:solidFill>
                  <a:srgbClr val="000080"/>
                </a:solidFill>
                <a:latin typeface="Tahoma" pitchFamily="34" charset="0"/>
                <a:cs typeface="Times New Roman" pitchFamily="18" charset="0"/>
              </a:rPr>
              <a:t>3- </a:t>
            </a:r>
            <a:r>
              <a:rPr lang="ar-SA" b="1" u="sng" dirty="0">
                <a:latin typeface="Comic Sans MS" pitchFamily="66" charset="0"/>
                <a:cs typeface="Tahoma" pitchFamily="34" charset="0"/>
              </a:rPr>
              <a:t>وضع العلاقات  </a:t>
            </a:r>
            <a:r>
              <a:rPr lang="en-US" b="1" u="sng" dirty="0">
                <a:latin typeface="Comic Sans MS" pitchFamily="66" charset="0"/>
                <a:cs typeface="Tahoma" pitchFamily="34" charset="0"/>
              </a:rPr>
              <a:t>Relationship</a:t>
            </a:r>
            <a:r>
              <a:rPr lang="ar-SA" b="1" u="sng" dirty="0">
                <a:latin typeface="Comic Sans MS" pitchFamily="66" charset="0"/>
                <a:cs typeface="Tahoma" pitchFamily="34" charset="0"/>
              </a:rPr>
              <a:t> .ويرمز لها بالشكل التالي</a:t>
            </a:r>
            <a:r>
              <a:rPr lang="ar-SA" sz="1600" b="1" u="sng" dirty="0">
                <a:solidFill>
                  <a:srgbClr val="000080"/>
                </a:solidFill>
                <a:latin typeface="Tahoma" pitchFamily="34" charset="0"/>
                <a:cs typeface="Times New Roman" pitchFamily="18" charset="0"/>
              </a:rPr>
              <a:t>:</a:t>
            </a:r>
            <a:endParaRPr lang="ar-SA" u="sng" dirty="0"/>
          </a:p>
        </p:txBody>
      </p:sp>
      <p:sp>
        <p:nvSpPr>
          <p:cNvPr id="7" name="Diamond 6"/>
          <p:cNvSpPr/>
          <p:nvPr/>
        </p:nvSpPr>
        <p:spPr>
          <a:xfrm>
            <a:off x="1571604" y="214290"/>
            <a:ext cx="928687" cy="500062"/>
          </a:xfrm>
          <a:prstGeom prst="diamond">
            <a:avLst/>
          </a:prstGeom>
          <a:ln/>
        </p:spPr>
        <p:style>
          <a:lnRef idx="2">
            <a:schemeClr val="dk1"/>
          </a:lnRef>
          <a:fillRef idx="1">
            <a:schemeClr val="lt1"/>
          </a:fillRef>
          <a:effectRef idx="0">
            <a:schemeClr val="dk1"/>
          </a:effectRef>
          <a:fontRef idx="minor">
            <a:schemeClr val="dk1"/>
          </a:fontRef>
        </p:style>
        <p:txBody>
          <a:bodyPr rtlCol="1" anchor="ctr"/>
          <a:lstStyle/>
          <a:p>
            <a:pPr algn="ctr" fontAlgn="auto">
              <a:spcBef>
                <a:spcPts val="0"/>
              </a:spcBef>
              <a:spcAft>
                <a:spcPts val="0"/>
              </a:spcAft>
              <a:defRPr/>
            </a:pPr>
            <a:endParaRPr lang="ar-SA" dirty="0"/>
          </a:p>
        </p:txBody>
      </p:sp>
      <p:sp>
        <p:nvSpPr>
          <p:cNvPr id="8" name="TextBox 7"/>
          <p:cNvSpPr txBox="1">
            <a:spLocks noChangeArrowheads="1"/>
          </p:cNvSpPr>
          <p:nvPr/>
        </p:nvSpPr>
        <p:spPr bwMode="auto">
          <a:xfrm>
            <a:off x="428596" y="785794"/>
            <a:ext cx="8501122" cy="830997"/>
          </a:xfrm>
          <a:prstGeom prst="rect">
            <a:avLst/>
          </a:prstGeom>
          <a:noFill/>
          <a:ln w="9525">
            <a:noFill/>
            <a:miter lim="800000"/>
            <a:headEnd/>
            <a:tailEnd/>
          </a:ln>
        </p:spPr>
        <p:txBody>
          <a:bodyPr wrap="square">
            <a:spAutoFit/>
          </a:bodyPr>
          <a:lstStyle/>
          <a:p>
            <a:pPr algn="just"/>
            <a:r>
              <a:rPr lang="ar-SA" sz="1600" b="1" dirty="0">
                <a:latin typeface="Comic Sans MS" pitchFamily="66" charset="0"/>
                <a:cs typeface="Tahoma" pitchFamily="34" charset="0"/>
              </a:rPr>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p:txBody>
      </p:sp>
      <p:sp>
        <p:nvSpPr>
          <p:cNvPr id="9" name="TextBox 8"/>
          <p:cNvSpPr txBox="1">
            <a:spLocks noChangeArrowheads="1"/>
          </p:cNvSpPr>
          <p:nvPr/>
        </p:nvSpPr>
        <p:spPr bwMode="auto">
          <a:xfrm>
            <a:off x="1285852" y="1643050"/>
            <a:ext cx="6827837" cy="369887"/>
          </a:xfrm>
          <a:prstGeom prst="rect">
            <a:avLst/>
          </a:prstGeom>
          <a:noFill/>
          <a:ln w="9525">
            <a:noFill/>
            <a:miter lim="800000"/>
            <a:headEnd/>
            <a:tailEnd/>
          </a:ln>
        </p:spPr>
        <p:txBody>
          <a:bodyPr>
            <a:spAutoFit/>
          </a:bodyPr>
          <a:lstStyle/>
          <a:p>
            <a:r>
              <a:rPr lang="ar-SA" b="1" u="sng" dirty="0">
                <a:latin typeface="Comic Sans MS" pitchFamily="66" charset="0"/>
                <a:cs typeface="Tahoma" pitchFamily="34" charset="0"/>
              </a:rPr>
              <a:t>لنطبق ذلك على المثال السابق ونربط الكيانات لدينا بعلاقات:</a:t>
            </a:r>
          </a:p>
        </p:txBody>
      </p:sp>
      <p:grpSp>
        <p:nvGrpSpPr>
          <p:cNvPr id="10" name="Group 90"/>
          <p:cNvGrpSpPr>
            <a:grpSpLocks/>
          </p:cNvGrpSpPr>
          <p:nvPr/>
        </p:nvGrpSpPr>
        <p:grpSpPr bwMode="auto">
          <a:xfrm>
            <a:off x="928688" y="2271722"/>
            <a:ext cx="7397750" cy="4014798"/>
            <a:chOff x="360" y="3600"/>
            <a:chExt cx="11649" cy="8460"/>
          </a:xfrm>
        </p:grpSpPr>
        <p:grpSp>
          <p:nvGrpSpPr>
            <p:cNvPr id="11" name="Group 91"/>
            <p:cNvGrpSpPr>
              <a:grpSpLocks/>
            </p:cNvGrpSpPr>
            <p:nvPr/>
          </p:nvGrpSpPr>
          <p:grpSpPr bwMode="auto">
            <a:xfrm>
              <a:off x="3960" y="5352"/>
              <a:ext cx="5874" cy="4680"/>
              <a:chOff x="3960" y="5352"/>
              <a:chExt cx="5874" cy="4680"/>
            </a:xfrm>
          </p:grpSpPr>
          <p:grpSp>
            <p:nvGrpSpPr>
              <p:cNvPr id="91" name="Group 92"/>
              <p:cNvGrpSpPr>
                <a:grpSpLocks/>
              </p:cNvGrpSpPr>
              <p:nvPr/>
            </p:nvGrpSpPr>
            <p:grpSpPr bwMode="auto">
              <a:xfrm>
                <a:off x="4449" y="5382"/>
                <a:ext cx="3960" cy="2850"/>
                <a:chOff x="3420" y="5430"/>
                <a:chExt cx="3960" cy="2850"/>
              </a:xfrm>
            </p:grpSpPr>
            <p:grpSp>
              <p:nvGrpSpPr>
                <p:cNvPr id="104" name="Group 93"/>
                <p:cNvGrpSpPr>
                  <a:grpSpLocks/>
                </p:cNvGrpSpPr>
                <p:nvPr/>
              </p:nvGrpSpPr>
              <p:grpSpPr bwMode="auto">
                <a:xfrm>
                  <a:off x="5220" y="6840"/>
                  <a:ext cx="1260" cy="1080"/>
                  <a:chOff x="5220" y="6840"/>
                  <a:chExt cx="1260" cy="1080"/>
                </a:xfrm>
              </p:grpSpPr>
              <p:sp>
                <p:nvSpPr>
                  <p:cNvPr id="107" name="AutoShape 94"/>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8" name="Text Box 95"/>
                  <p:cNvSpPr txBox="1">
                    <a:spLocks noChangeArrowheads="1"/>
                  </p:cNvSpPr>
                  <p:nvPr/>
                </p:nvSpPr>
                <p:spPr bwMode="auto">
                  <a:xfrm>
                    <a:off x="5280" y="6960"/>
                    <a:ext cx="1080" cy="540"/>
                  </a:xfrm>
                  <a:prstGeom prst="rect">
                    <a:avLst/>
                  </a:prstGeom>
                  <a:noFill/>
                  <a:ln w="9525">
                    <a:noFill/>
                    <a:miter lim="800000"/>
                    <a:headEnd/>
                    <a:tailEnd/>
                  </a:ln>
                </p:spPr>
                <p:txBody>
                  <a:bodyPr/>
                  <a:lstStyle/>
                  <a:p>
                    <a:pPr algn="ctr">
                      <a:spcAft>
                        <a:spcPts val="1000"/>
                      </a:spcAft>
                    </a:pPr>
                    <a:r>
                      <a:rPr lang="ar-SA" sz="1200" b="1" dirty="0">
                        <a:latin typeface="Arial Unicode MS" pitchFamily="34" charset="-128"/>
                        <a:ea typeface="Arial Unicode MS" pitchFamily="34" charset="-128"/>
                        <a:cs typeface="Arial Unicode MS" pitchFamily="34" charset="-128"/>
                      </a:rPr>
                      <a:t>تدرب</a:t>
                    </a:r>
                  </a:p>
                </p:txBody>
              </p:sp>
            </p:grpSp>
            <p:sp>
              <p:nvSpPr>
                <p:cNvPr id="105" name="Line 96"/>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106" name="Line 97"/>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92" name="Group 98"/>
              <p:cNvGrpSpPr>
                <a:grpSpLocks/>
              </p:cNvGrpSpPr>
              <p:nvPr/>
            </p:nvGrpSpPr>
            <p:grpSpPr bwMode="auto">
              <a:xfrm>
                <a:off x="3960" y="8718"/>
                <a:ext cx="3909" cy="1314"/>
                <a:chOff x="2931" y="8766"/>
                <a:chExt cx="3909" cy="1314"/>
              </a:xfrm>
            </p:grpSpPr>
            <p:grpSp>
              <p:nvGrpSpPr>
                <p:cNvPr id="99" name="Group 99"/>
                <p:cNvGrpSpPr>
                  <a:grpSpLocks/>
                </p:cNvGrpSpPr>
                <p:nvPr/>
              </p:nvGrpSpPr>
              <p:grpSpPr bwMode="auto">
                <a:xfrm>
                  <a:off x="3943" y="8766"/>
                  <a:ext cx="1575" cy="1200"/>
                  <a:chOff x="3943" y="8766"/>
                  <a:chExt cx="1575" cy="1200"/>
                </a:xfrm>
              </p:grpSpPr>
              <p:sp>
                <p:nvSpPr>
                  <p:cNvPr id="102" name="AutoShape 100"/>
                  <p:cNvSpPr>
                    <a:spLocks noChangeArrowheads="1"/>
                  </p:cNvSpPr>
                  <p:nvPr/>
                </p:nvSpPr>
                <p:spPr bwMode="auto">
                  <a:xfrm>
                    <a:off x="3943" y="8766"/>
                    <a:ext cx="1575"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103" name="Text Box 101"/>
                  <p:cNvSpPr txBox="1">
                    <a:spLocks noChangeArrowheads="1"/>
                  </p:cNvSpPr>
                  <p:nvPr/>
                </p:nvSpPr>
                <p:spPr bwMode="auto">
                  <a:xfrm>
                    <a:off x="4056" y="9067"/>
                    <a:ext cx="1365" cy="600"/>
                  </a:xfrm>
                  <a:prstGeom prst="rect">
                    <a:avLst/>
                  </a:prstGeom>
                  <a:noFill/>
                  <a:ln w="9525">
                    <a:noFill/>
                    <a:miter lim="800000"/>
                    <a:headEnd/>
                    <a:tailEnd/>
                  </a:ln>
                </p:spPr>
                <p:txBody>
                  <a:bodyPr/>
                  <a:lstStyle/>
                  <a:p>
                    <a:pPr algn="ctr">
                      <a:spcAft>
                        <a:spcPts val="1000"/>
                      </a:spcAft>
                    </a:pPr>
                    <a:r>
                      <a:rPr lang="ar-EG" sz="1200" b="1" dirty="0">
                        <a:latin typeface="Arial Unicode MS" pitchFamily="34" charset="-128"/>
                        <a:ea typeface="Arial Unicode MS" pitchFamily="34" charset="-128"/>
                        <a:cs typeface="Arial Unicode MS" pitchFamily="34" charset="-128"/>
                      </a:rPr>
                      <a:t>ي</a:t>
                    </a:r>
                    <a:r>
                      <a:rPr lang="ar-SA" sz="1200" b="1" dirty="0">
                        <a:latin typeface="Arial Unicode MS" pitchFamily="34" charset="-128"/>
                        <a:ea typeface="Arial Unicode MS" pitchFamily="34" charset="-128"/>
                        <a:cs typeface="Arial Unicode MS" pitchFamily="34" charset="-128"/>
                      </a:rPr>
                      <a:t>درب على</a:t>
                    </a:r>
                  </a:p>
                </p:txBody>
              </p:sp>
            </p:grpSp>
            <p:sp>
              <p:nvSpPr>
                <p:cNvPr id="100" name="Line 102"/>
                <p:cNvSpPr>
                  <a:spLocks noChangeShapeType="1"/>
                </p:cNvSpPr>
                <p:nvPr/>
              </p:nvSpPr>
              <p:spPr bwMode="auto">
                <a:xfrm flipH="1" flipV="1">
                  <a:off x="2931" y="8820"/>
                  <a:ext cx="996" cy="548"/>
                </a:xfrm>
                <a:prstGeom prst="line">
                  <a:avLst/>
                </a:prstGeom>
                <a:noFill/>
                <a:ln w="9525">
                  <a:solidFill>
                    <a:srgbClr val="000000"/>
                  </a:solidFill>
                  <a:round/>
                  <a:headEnd/>
                  <a:tailEnd/>
                </a:ln>
              </p:spPr>
              <p:txBody>
                <a:bodyPr/>
                <a:lstStyle/>
                <a:p>
                  <a:endParaRPr lang="ar-SA"/>
                </a:p>
              </p:txBody>
            </p:sp>
            <p:sp>
              <p:nvSpPr>
                <p:cNvPr id="101" name="Line 103"/>
                <p:cNvSpPr>
                  <a:spLocks noChangeShapeType="1"/>
                </p:cNvSpPr>
                <p:nvPr/>
              </p:nvSpPr>
              <p:spPr bwMode="auto">
                <a:xfrm>
                  <a:off x="5518" y="9368"/>
                  <a:ext cx="1322" cy="712"/>
                </a:xfrm>
                <a:prstGeom prst="line">
                  <a:avLst/>
                </a:prstGeom>
                <a:noFill/>
                <a:ln w="9525">
                  <a:solidFill>
                    <a:srgbClr val="000000"/>
                  </a:solidFill>
                  <a:round/>
                  <a:headEnd/>
                  <a:tailEnd/>
                </a:ln>
              </p:spPr>
              <p:txBody>
                <a:bodyPr/>
                <a:lstStyle/>
                <a:p>
                  <a:endParaRPr lang="ar-SA"/>
                </a:p>
              </p:txBody>
            </p:sp>
          </p:grpSp>
          <p:grpSp>
            <p:nvGrpSpPr>
              <p:cNvPr id="93" name="Group 104"/>
              <p:cNvGrpSpPr>
                <a:grpSpLocks/>
              </p:cNvGrpSpPr>
              <p:nvPr/>
            </p:nvGrpSpPr>
            <p:grpSpPr bwMode="auto">
              <a:xfrm>
                <a:off x="8574" y="5352"/>
                <a:ext cx="1260" cy="4680"/>
                <a:chOff x="7545" y="5400"/>
                <a:chExt cx="1260" cy="4680"/>
              </a:xfrm>
            </p:grpSpPr>
            <p:grpSp>
              <p:nvGrpSpPr>
                <p:cNvPr id="94" name="Group 105"/>
                <p:cNvGrpSpPr>
                  <a:grpSpLocks/>
                </p:cNvGrpSpPr>
                <p:nvPr/>
              </p:nvGrpSpPr>
              <p:grpSpPr bwMode="auto">
                <a:xfrm>
                  <a:off x="7545" y="6870"/>
                  <a:ext cx="1260" cy="1200"/>
                  <a:chOff x="4140" y="8820"/>
                  <a:chExt cx="1260" cy="1200"/>
                </a:xfrm>
              </p:grpSpPr>
              <p:sp>
                <p:nvSpPr>
                  <p:cNvPr id="97"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8" name="Text Box 107"/>
                  <p:cNvSpPr txBox="1">
                    <a:spLocks noChangeArrowheads="1"/>
                  </p:cNvSpPr>
                  <p:nvPr/>
                </p:nvSpPr>
                <p:spPr bwMode="auto">
                  <a:xfrm>
                    <a:off x="4200" y="9060"/>
                    <a:ext cx="1140" cy="600"/>
                  </a:xfrm>
                  <a:prstGeom prst="rect">
                    <a:avLst/>
                  </a:prstGeom>
                  <a:noFill/>
                  <a:ln w="9525">
                    <a:noFill/>
                    <a:miter lim="800000"/>
                    <a:headEnd/>
                    <a:tailEnd/>
                  </a:ln>
                </p:spPr>
                <p:txBody>
                  <a:bodyPr/>
                  <a:lstStyle/>
                  <a:p>
                    <a:pPr algn="ctr">
                      <a:spcAft>
                        <a:spcPts val="1000"/>
                      </a:spcAft>
                    </a:pPr>
                    <a:r>
                      <a:rPr lang="ar-EG" sz="1200" b="1" dirty="0">
                        <a:latin typeface="Arial Unicode MS" pitchFamily="34" charset="-128"/>
                        <a:ea typeface="Arial Unicode MS" pitchFamily="34" charset="-128"/>
                        <a:cs typeface="Arial Unicode MS" pitchFamily="34" charset="-128"/>
                      </a:rPr>
                      <a:t>ي</a:t>
                    </a:r>
                    <a:r>
                      <a:rPr lang="ar-SA" sz="1200" b="1" dirty="0">
                        <a:latin typeface="Arial Unicode MS" pitchFamily="34" charset="-128"/>
                        <a:ea typeface="Arial Unicode MS" pitchFamily="34" charset="-128"/>
                        <a:cs typeface="Arial Unicode MS" pitchFamily="34" charset="-128"/>
                      </a:rPr>
                      <a:t>درس</a:t>
                    </a:r>
                  </a:p>
                </p:txBody>
              </p:sp>
            </p:grpSp>
            <p:sp>
              <p:nvSpPr>
                <p:cNvPr id="95"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96"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12" name="Group 110"/>
            <p:cNvGrpSpPr>
              <a:grpSpLocks/>
            </p:cNvGrpSpPr>
            <p:nvPr/>
          </p:nvGrpSpPr>
          <p:grpSpPr bwMode="auto">
            <a:xfrm>
              <a:off x="360" y="3600"/>
              <a:ext cx="11649" cy="8460"/>
              <a:chOff x="360" y="3600"/>
              <a:chExt cx="11649" cy="8460"/>
            </a:xfrm>
          </p:grpSpPr>
          <p:grpSp>
            <p:nvGrpSpPr>
              <p:cNvPr id="13" name="Group 111"/>
              <p:cNvGrpSpPr>
                <a:grpSpLocks/>
              </p:cNvGrpSpPr>
              <p:nvPr/>
            </p:nvGrpSpPr>
            <p:grpSpPr bwMode="auto">
              <a:xfrm>
                <a:off x="5997" y="10060"/>
                <a:ext cx="6012" cy="2000"/>
                <a:chOff x="4968" y="8820"/>
                <a:chExt cx="6012" cy="2000"/>
              </a:xfrm>
            </p:grpSpPr>
            <p:grpSp>
              <p:nvGrpSpPr>
                <p:cNvPr id="80" name="Group 112"/>
                <p:cNvGrpSpPr>
                  <a:grpSpLocks/>
                </p:cNvGrpSpPr>
                <p:nvPr/>
              </p:nvGrpSpPr>
              <p:grpSpPr bwMode="auto">
                <a:xfrm>
                  <a:off x="6840" y="8820"/>
                  <a:ext cx="1800" cy="900"/>
                  <a:chOff x="4500" y="14220"/>
                  <a:chExt cx="1800" cy="900"/>
                </a:xfrm>
              </p:grpSpPr>
              <p:sp>
                <p:nvSpPr>
                  <p:cNvPr id="89"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90" name="Text Box 114"/>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dirty="0"/>
                      <a:t>الدورة</a:t>
                    </a:r>
                    <a:endParaRPr lang="ar-SA" dirty="0"/>
                  </a:p>
                </p:txBody>
              </p:sp>
            </p:grpSp>
            <p:grpSp>
              <p:nvGrpSpPr>
                <p:cNvPr id="81" name="Group 118"/>
                <p:cNvGrpSpPr>
                  <a:grpSpLocks/>
                </p:cNvGrpSpPr>
                <p:nvPr/>
              </p:nvGrpSpPr>
              <p:grpSpPr bwMode="auto">
                <a:xfrm>
                  <a:off x="4968" y="9616"/>
                  <a:ext cx="3492" cy="1184"/>
                  <a:chOff x="3428" y="11956"/>
                  <a:chExt cx="3492" cy="1184"/>
                </a:xfrm>
              </p:grpSpPr>
              <p:sp>
                <p:nvSpPr>
                  <p:cNvPr id="87"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8" name="Text Box 12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sp>
                <p:nvSpPr>
                  <p:cNvPr id="109" name="Oval 119"/>
                  <p:cNvSpPr>
                    <a:spLocks noChangeArrowheads="1"/>
                  </p:cNvSpPr>
                  <p:nvPr/>
                </p:nvSpPr>
                <p:spPr bwMode="auto">
                  <a:xfrm>
                    <a:off x="3528" y="11956"/>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110" name="Text Box 120"/>
                  <p:cNvSpPr txBox="1">
                    <a:spLocks noChangeArrowheads="1"/>
                  </p:cNvSpPr>
                  <p:nvPr/>
                </p:nvSpPr>
                <p:spPr bwMode="auto">
                  <a:xfrm>
                    <a:off x="3428" y="12056"/>
                    <a:ext cx="1620" cy="460"/>
                  </a:xfrm>
                  <a:prstGeom prst="rect">
                    <a:avLst/>
                  </a:prstGeom>
                  <a:noFill/>
                  <a:ln w="9525">
                    <a:noFill/>
                    <a:miter lim="800000"/>
                    <a:headEnd/>
                    <a:tailEnd/>
                  </a:ln>
                </p:spPr>
                <p:txBody>
                  <a:bodyPr/>
                  <a:lstStyle/>
                  <a:p>
                    <a:pPr algn="ctr">
                      <a:spcAft>
                        <a:spcPts val="1000"/>
                      </a:spcAft>
                    </a:pPr>
                    <a:r>
                      <a:rPr lang="ar-SA" sz="1100" dirty="0"/>
                      <a:t>اسم الدورة</a:t>
                    </a:r>
                    <a:endParaRPr lang="ar-SA" dirty="0"/>
                  </a:p>
                </p:txBody>
              </p:sp>
            </p:grpSp>
            <p:grpSp>
              <p:nvGrpSpPr>
                <p:cNvPr id="82" name="Group 121"/>
                <p:cNvGrpSpPr>
                  <a:grpSpLocks/>
                </p:cNvGrpSpPr>
                <p:nvPr/>
              </p:nvGrpSpPr>
              <p:grpSpPr bwMode="auto">
                <a:xfrm>
                  <a:off x="8640" y="10080"/>
                  <a:ext cx="2340" cy="740"/>
                  <a:chOff x="8640" y="10080"/>
                  <a:chExt cx="2340" cy="740"/>
                </a:xfrm>
              </p:grpSpPr>
              <p:sp>
                <p:nvSpPr>
                  <p:cNvPr id="85"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86" name="Text Box 123"/>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83"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84"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sp>
              <p:nvSpPr>
                <p:cNvPr id="111" name="Line 125"/>
                <p:cNvSpPr>
                  <a:spLocks noChangeShapeType="1"/>
                </p:cNvSpPr>
                <p:nvPr/>
              </p:nvSpPr>
              <p:spPr bwMode="auto">
                <a:xfrm flipV="1">
                  <a:off x="5688" y="9164"/>
                  <a:ext cx="1180" cy="452"/>
                </a:xfrm>
                <a:prstGeom prst="line">
                  <a:avLst/>
                </a:prstGeom>
                <a:noFill/>
                <a:ln w="9525">
                  <a:solidFill>
                    <a:srgbClr val="000000"/>
                  </a:solidFill>
                  <a:round/>
                  <a:headEnd/>
                  <a:tailEnd/>
                </a:ln>
              </p:spPr>
              <p:txBody>
                <a:bodyPr/>
                <a:lstStyle/>
                <a:p>
                  <a:endParaRPr lang="ar-SA"/>
                </a:p>
              </p:txBody>
            </p:sp>
          </p:grpSp>
          <p:grpSp>
            <p:nvGrpSpPr>
              <p:cNvPr id="14" name="Group 127"/>
              <p:cNvGrpSpPr>
                <a:grpSpLocks/>
              </p:cNvGrpSpPr>
              <p:nvPr/>
            </p:nvGrpSpPr>
            <p:grpSpPr bwMode="auto">
              <a:xfrm>
                <a:off x="4280" y="3600"/>
                <a:ext cx="7409" cy="2320"/>
                <a:chOff x="4280" y="3600"/>
                <a:chExt cx="7409" cy="2320"/>
              </a:xfrm>
            </p:grpSpPr>
            <p:grpSp>
              <p:nvGrpSpPr>
                <p:cNvPr id="50" name="Group 128"/>
                <p:cNvGrpSpPr>
                  <a:grpSpLocks/>
                </p:cNvGrpSpPr>
                <p:nvPr/>
              </p:nvGrpSpPr>
              <p:grpSpPr bwMode="auto">
                <a:xfrm>
                  <a:off x="6329" y="3600"/>
                  <a:ext cx="5360" cy="2320"/>
                  <a:chOff x="6329" y="3600"/>
                  <a:chExt cx="5360" cy="2320"/>
                </a:xfrm>
              </p:grpSpPr>
              <p:grpSp>
                <p:nvGrpSpPr>
                  <p:cNvPr id="57" name="Group 129"/>
                  <p:cNvGrpSpPr>
                    <a:grpSpLocks/>
                  </p:cNvGrpSpPr>
                  <p:nvPr/>
                </p:nvGrpSpPr>
                <p:grpSpPr bwMode="auto">
                  <a:xfrm>
                    <a:off x="8229" y="4480"/>
                    <a:ext cx="1800" cy="900"/>
                    <a:chOff x="6840" y="12060"/>
                    <a:chExt cx="1800" cy="900"/>
                  </a:xfrm>
                </p:grpSpPr>
                <p:sp>
                  <p:nvSpPr>
                    <p:cNvPr id="78"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79" name="Text Box 131"/>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الم</a:t>
                      </a:r>
                      <a:r>
                        <a:rPr lang="ar-EG" sz="1100" dirty="0"/>
                        <a:t>ت</a:t>
                      </a:r>
                      <a:r>
                        <a:rPr lang="ar-SA" sz="1100" dirty="0"/>
                        <a:t>درب</a:t>
                      </a:r>
                      <a:endParaRPr lang="ar-SA" dirty="0"/>
                    </a:p>
                  </p:txBody>
                </p:sp>
              </p:grpSp>
              <p:grpSp>
                <p:nvGrpSpPr>
                  <p:cNvPr id="58" name="Group 132"/>
                  <p:cNvGrpSpPr>
                    <a:grpSpLocks/>
                  </p:cNvGrpSpPr>
                  <p:nvPr/>
                </p:nvGrpSpPr>
                <p:grpSpPr bwMode="auto">
                  <a:xfrm>
                    <a:off x="6529" y="5200"/>
                    <a:ext cx="1620" cy="720"/>
                    <a:chOff x="5300" y="12420"/>
                    <a:chExt cx="1620" cy="720"/>
                  </a:xfrm>
                </p:grpSpPr>
                <p:sp>
                  <p:nvSpPr>
                    <p:cNvPr id="76"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7" name="Text Box 13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59" name="Group 135"/>
                  <p:cNvGrpSpPr>
                    <a:grpSpLocks/>
                  </p:cNvGrpSpPr>
                  <p:nvPr/>
                </p:nvGrpSpPr>
                <p:grpSpPr bwMode="auto">
                  <a:xfrm>
                    <a:off x="6329" y="4480"/>
                    <a:ext cx="1620" cy="720"/>
                    <a:chOff x="5300" y="12420"/>
                    <a:chExt cx="1620" cy="720"/>
                  </a:xfrm>
                </p:grpSpPr>
                <p:sp>
                  <p:nvSpPr>
                    <p:cNvPr id="74"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5" name="Text Box 13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60" name="Group 138"/>
                  <p:cNvGrpSpPr>
                    <a:grpSpLocks/>
                  </p:cNvGrpSpPr>
                  <p:nvPr/>
                </p:nvGrpSpPr>
                <p:grpSpPr bwMode="auto">
                  <a:xfrm>
                    <a:off x="6609" y="3760"/>
                    <a:ext cx="1620" cy="720"/>
                    <a:chOff x="5300" y="12420"/>
                    <a:chExt cx="1620" cy="720"/>
                  </a:xfrm>
                </p:grpSpPr>
                <p:sp>
                  <p:nvSpPr>
                    <p:cNvPr id="72"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3" name="Text Box 14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61" name="Group 141"/>
                  <p:cNvGrpSpPr>
                    <a:grpSpLocks/>
                  </p:cNvGrpSpPr>
                  <p:nvPr/>
                </p:nvGrpSpPr>
                <p:grpSpPr bwMode="auto">
                  <a:xfrm>
                    <a:off x="8269" y="3600"/>
                    <a:ext cx="1620" cy="720"/>
                    <a:chOff x="5300" y="12420"/>
                    <a:chExt cx="1620" cy="720"/>
                  </a:xfrm>
                </p:grpSpPr>
                <p:sp>
                  <p:nvSpPr>
                    <p:cNvPr id="70"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71" name="Text Box 14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62" name="Group 144"/>
                  <p:cNvGrpSpPr>
                    <a:grpSpLocks/>
                  </p:cNvGrpSpPr>
                  <p:nvPr/>
                </p:nvGrpSpPr>
                <p:grpSpPr bwMode="auto">
                  <a:xfrm>
                    <a:off x="10069" y="3940"/>
                    <a:ext cx="1620" cy="720"/>
                    <a:chOff x="5300" y="12420"/>
                    <a:chExt cx="1620" cy="720"/>
                  </a:xfrm>
                </p:grpSpPr>
                <p:sp>
                  <p:nvSpPr>
                    <p:cNvPr id="68"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69" name="Text Box 14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63"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64"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65"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66"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67"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51"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52"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53"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54"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55"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56"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15" name="Group 158"/>
              <p:cNvGrpSpPr>
                <a:grpSpLocks/>
              </p:cNvGrpSpPr>
              <p:nvPr/>
            </p:nvGrpSpPr>
            <p:grpSpPr bwMode="auto">
              <a:xfrm>
                <a:off x="360" y="6418"/>
                <a:ext cx="4029" cy="4182"/>
                <a:chOff x="360" y="6418"/>
                <a:chExt cx="4029" cy="4182"/>
              </a:xfrm>
            </p:grpSpPr>
            <p:grpSp>
              <p:nvGrpSpPr>
                <p:cNvPr id="16" name="Group 159"/>
                <p:cNvGrpSpPr>
                  <a:grpSpLocks/>
                </p:cNvGrpSpPr>
                <p:nvPr/>
              </p:nvGrpSpPr>
              <p:grpSpPr bwMode="auto">
                <a:xfrm>
                  <a:off x="669" y="6418"/>
                  <a:ext cx="3720" cy="3420"/>
                  <a:chOff x="429" y="5902"/>
                  <a:chExt cx="3720" cy="3420"/>
                </a:xfrm>
              </p:grpSpPr>
              <p:grpSp>
                <p:nvGrpSpPr>
                  <p:cNvPr id="23" name="Group 160"/>
                  <p:cNvGrpSpPr>
                    <a:grpSpLocks/>
                  </p:cNvGrpSpPr>
                  <p:nvPr/>
                </p:nvGrpSpPr>
                <p:grpSpPr bwMode="auto">
                  <a:xfrm>
                    <a:off x="2349" y="7342"/>
                    <a:ext cx="1800" cy="900"/>
                    <a:chOff x="2340" y="12060"/>
                    <a:chExt cx="1800" cy="900"/>
                  </a:xfrm>
                </p:grpSpPr>
                <p:sp>
                  <p:nvSpPr>
                    <p:cNvPr id="48"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49" name="Text Box 162"/>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4" name="Group 163"/>
                  <p:cNvGrpSpPr>
                    <a:grpSpLocks/>
                  </p:cNvGrpSpPr>
                  <p:nvPr/>
                </p:nvGrpSpPr>
                <p:grpSpPr bwMode="auto">
                  <a:xfrm>
                    <a:off x="2529" y="6442"/>
                    <a:ext cx="1620" cy="720"/>
                    <a:chOff x="5300" y="12420"/>
                    <a:chExt cx="1620" cy="720"/>
                  </a:xfrm>
                </p:grpSpPr>
                <p:sp>
                  <p:nvSpPr>
                    <p:cNvPr id="46"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47" name="Text Box 165"/>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5" name="Group 166"/>
                  <p:cNvGrpSpPr>
                    <a:grpSpLocks/>
                  </p:cNvGrpSpPr>
                  <p:nvPr/>
                </p:nvGrpSpPr>
                <p:grpSpPr bwMode="auto">
                  <a:xfrm>
                    <a:off x="1829" y="8602"/>
                    <a:ext cx="1620" cy="720"/>
                    <a:chOff x="5300" y="12420"/>
                    <a:chExt cx="1620" cy="720"/>
                  </a:xfrm>
                </p:grpSpPr>
                <p:sp>
                  <p:nvSpPr>
                    <p:cNvPr id="44"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5" name="Text Box 16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26" name="Group 169"/>
                  <p:cNvGrpSpPr>
                    <a:grpSpLocks/>
                  </p:cNvGrpSpPr>
                  <p:nvPr/>
                </p:nvGrpSpPr>
                <p:grpSpPr bwMode="auto">
                  <a:xfrm>
                    <a:off x="729" y="8062"/>
                    <a:ext cx="1620" cy="720"/>
                    <a:chOff x="5300" y="12420"/>
                    <a:chExt cx="1620" cy="720"/>
                  </a:xfrm>
                </p:grpSpPr>
                <p:sp>
                  <p:nvSpPr>
                    <p:cNvPr id="42"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3" name="Text Box 17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7" name="Group 172"/>
                  <p:cNvGrpSpPr>
                    <a:grpSpLocks/>
                  </p:cNvGrpSpPr>
                  <p:nvPr/>
                </p:nvGrpSpPr>
                <p:grpSpPr bwMode="auto">
                  <a:xfrm>
                    <a:off x="549" y="7242"/>
                    <a:ext cx="1620" cy="720"/>
                    <a:chOff x="5300" y="12420"/>
                    <a:chExt cx="1620" cy="720"/>
                  </a:xfrm>
                </p:grpSpPr>
                <p:sp>
                  <p:nvSpPr>
                    <p:cNvPr id="40"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41" name="Text Box 17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8" name="Group 175"/>
                  <p:cNvGrpSpPr>
                    <a:grpSpLocks/>
                  </p:cNvGrpSpPr>
                  <p:nvPr/>
                </p:nvGrpSpPr>
                <p:grpSpPr bwMode="auto">
                  <a:xfrm>
                    <a:off x="429" y="6462"/>
                    <a:ext cx="1620" cy="720"/>
                    <a:chOff x="5300" y="12420"/>
                    <a:chExt cx="1620" cy="720"/>
                  </a:xfrm>
                </p:grpSpPr>
                <p:sp>
                  <p:nvSpPr>
                    <p:cNvPr id="38"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9" name="Text Box 17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9" name="Group 178"/>
                  <p:cNvGrpSpPr>
                    <a:grpSpLocks/>
                  </p:cNvGrpSpPr>
                  <p:nvPr/>
                </p:nvGrpSpPr>
                <p:grpSpPr bwMode="auto">
                  <a:xfrm>
                    <a:off x="1449" y="5902"/>
                    <a:ext cx="1620" cy="720"/>
                    <a:chOff x="5300" y="12420"/>
                    <a:chExt cx="1620" cy="720"/>
                  </a:xfrm>
                </p:grpSpPr>
                <p:sp>
                  <p:nvSpPr>
                    <p:cNvPr id="36"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37" name="Text Box 18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30"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31"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32"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33"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34"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35"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17"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18"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19"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0"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1"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2"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112" name="Slide Number Placeholder 111"/>
          <p:cNvSpPr>
            <a:spLocks noGrp="1"/>
          </p:cNvSpPr>
          <p:nvPr>
            <p:ph type="sldNum" sz="quarter" idx="12"/>
          </p:nvPr>
        </p:nvSpPr>
        <p:spPr/>
        <p:txBody>
          <a:bodyPr/>
          <a:lstStyle/>
          <a:p>
            <a:pPr>
              <a:defRPr/>
            </a:pPr>
            <a:fld id="{8D8E2136-1D52-404E-9F72-638376FF357E}" type="slidenum">
              <a:rPr lang="ar-SA" smtClean="0"/>
              <a:pPr>
                <a:defRPr/>
              </a:pPr>
              <a:t>30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latin typeface="Comic Sans MS" pitchFamily="66" charset="0"/>
                <a:cs typeface="Tahoma" pitchFamily="34" charset="0"/>
              </a:rPr>
              <a:t>العلاقات</a:t>
            </a:r>
            <a:br>
              <a:rPr lang="ar-EG" b="1" dirty="0">
                <a:latin typeface="Comic Sans MS" pitchFamily="66" charset="0"/>
                <a:cs typeface="Tahoma" pitchFamily="34" charset="0"/>
              </a:rPr>
            </a:br>
            <a:r>
              <a:rPr lang="en-GB" b="1" dirty="0">
                <a:latin typeface="Comic Sans MS" pitchFamily="66" charset="0"/>
                <a:cs typeface="Tahoma" pitchFamily="34" charset="0"/>
              </a:rPr>
              <a:t>Relationships</a:t>
            </a:r>
            <a:endParaRPr lang="en-GB" dirty="0"/>
          </a:p>
        </p:txBody>
      </p:sp>
      <p:sp>
        <p:nvSpPr>
          <p:cNvPr id="3" name="Content Placeholder 2"/>
          <p:cNvSpPr>
            <a:spLocks noGrp="1"/>
          </p:cNvSpPr>
          <p:nvPr>
            <p:ph idx="1"/>
          </p:nvPr>
        </p:nvSpPr>
        <p:spPr/>
        <p:txBody>
          <a:bodyPr/>
          <a:lstStyle/>
          <a:p>
            <a:pPr marL="114300" indent="0">
              <a:buNone/>
            </a:pPr>
            <a:r>
              <a:rPr lang="ar-EG" b="1" dirty="0"/>
              <a:t>    </a:t>
            </a:r>
            <a:r>
              <a:rPr lang="ar-EG" b="1" u="sng" dirty="0"/>
              <a:t>الخصائص المختلفه للعلاقات:</a:t>
            </a:r>
            <a:endParaRPr lang="en-GB" b="1" u="sng" dirty="0"/>
          </a:p>
          <a:p>
            <a:r>
              <a:rPr lang="ar-EG" dirty="0"/>
              <a:t>اسم يوضح الارتباط بين أطراف العلاقه.</a:t>
            </a:r>
          </a:p>
          <a:p>
            <a:r>
              <a:rPr lang="ar-EG" dirty="0"/>
              <a:t>درجة العلاقه (أحاديه-ثنائيه-ثلاثيه).</a:t>
            </a:r>
          </a:p>
          <a:p>
            <a:r>
              <a:rPr lang="ar-EG" dirty="0"/>
              <a:t>نوع العلاقة (</a:t>
            </a:r>
            <a:r>
              <a:rPr lang="en-GB" dirty="0"/>
              <a:t>(1:1 – 1:M – M-N</a:t>
            </a:r>
          </a:p>
          <a:p>
            <a:r>
              <a:rPr lang="ar-EG" dirty="0"/>
              <a:t>قد يوجد عناصر وصف للعلاقه كما هو الحال مع كينونات البيانات وهي تصف خاصيه للعلاقة نفسها.</a:t>
            </a:r>
          </a:p>
          <a:p>
            <a:r>
              <a:rPr lang="ar-EG" dirty="0"/>
              <a:t>يمكن تحديد أكثر من علاقه بين كينونتين.</a:t>
            </a:r>
          </a:p>
          <a:p>
            <a:r>
              <a:rPr lang="ar-EG" dirty="0"/>
              <a:t>يمكن أن تكون العلاقه في شكل كينونه وذلك عند معالجة العلاقات من النوع متعدد ال متعدد وتعرف باسم </a:t>
            </a:r>
            <a:r>
              <a:rPr lang="en-GB" dirty="0"/>
              <a:t>Associative entity </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31</a:t>
            </a:fld>
            <a:endParaRPr lang="ar-SA"/>
          </a:p>
        </p:txBody>
      </p:sp>
    </p:spTree>
    <p:extLst>
      <p:ext uri="{BB962C8B-B14F-4D97-AF65-F5344CB8AC3E}">
        <p14:creationId xmlns:p14="http://schemas.microsoft.com/office/powerpoint/2010/main" val="7029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971600" y="591071"/>
            <a:ext cx="7715994" cy="461665"/>
          </a:xfrm>
          <a:prstGeom prst="rect">
            <a:avLst/>
          </a:prstGeom>
          <a:noFill/>
          <a:ln w="9525">
            <a:noFill/>
            <a:miter lim="800000"/>
            <a:headEnd/>
            <a:tailEnd/>
          </a:ln>
        </p:spPr>
        <p:txBody>
          <a:bodyPr wrap="square" anchor="ctr">
            <a:spAutoFit/>
          </a:bodyPr>
          <a:lstStyle/>
          <a:p>
            <a:pPr>
              <a:tabLst>
                <a:tab pos="685800" algn="l"/>
              </a:tabLst>
            </a:pPr>
            <a:r>
              <a:rPr lang="ar-SA" sz="2400" b="1" dirty="0">
                <a:latin typeface="Tahoma" pitchFamily="34" charset="0"/>
                <a:cs typeface="Times New Roman" pitchFamily="18" charset="0"/>
              </a:rPr>
              <a:t>4- </a:t>
            </a:r>
            <a:r>
              <a:rPr lang="ar-SA" sz="2400" b="1" u="sng" dirty="0">
                <a:latin typeface="Tahoma" pitchFamily="34" charset="0"/>
                <a:cs typeface="Times New Roman" pitchFamily="18" charset="0"/>
              </a:rPr>
              <a:t>تحديد نوع العلاقة بتحديد نسبة المشاركة   </a:t>
            </a:r>
            <a:r>
              <a:rPr lang="en-US" sz="2000" b="1" u="sng" dirty="0">
                <a:latin typeface="Tahoma" pitchFamily="34" charset="0"/>
                <a:cs typeface="Times New Roman" pitchFamily="18" charset="0"/>
              </a:rPr>
              <a:t>Cardinality ratio</a:t>
            </a:r>
            <a:r>
              <a:rPr lang="ar-SA" sz="2400" b="1" u="sng" dirty="0">
                <a:latin typeface="Tahoma" pitchFamily="34" charset="0"/>
                <a:cs typeface="Times New Roman" pitchFamily="18" charset="0"/>
              </a:rPr>
              <a:t>:</a:t>
            </a:r>
            <a:endParaRPr lang="ar-SA" sz="2400" u="sng" dirty="0"/>
          </a:p>
        </p:txBody>
      </p:sp>
      <p:sp>
        <p:nvSpPr>
          <p:cNvPr id="11" name="Rectangle 11"/>
          <p:cNvSpPr>
            <a:spLocks noChangeArrowheads="1"/>
          </p:cNvSpPr>
          <p:nvPr/>
        </p:nvSpPr>
        <p:spPr bwMode="auto">
          <a:xfrm>
            <a:off x="259197" y="1772816"/>
            <a:ext cx="8572560" cy="2554287"/>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أولاً- علاقة واحد إلى واحد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One</a:t>
            </a:r>
            <a:r>
              <a:rPr lang="en-US" sz="2000" dirty="0">
                <a:ea typeface="Times New Roman" pitchFamily="18" charset="0"/>
              </a:rPr>
              <a:t>     </a:t>
            </a:r>
            <a:endParaRPr lang="en-US" sz="2000" dirty="0"/>
          </a:p>
          <a:p>
            <a:pPr eaLnBrk="0" hangingPunct="0">
              <a:tabLst>
                <a:tab pos="457200" algn="l"/>
              </a:tabLst>
            </a:pPr>
            <a:r>
              <a:rPr lang="en-US" sz="2000" dirty="0"/>
              <a:t> </a:t>
            </a:r>
            <a:r>
              <a:rPr lang="ar-SA" sz="2000" dirty="0"/>
              <a:t>   </a:t>
            </a:r>
            <a:r>
              <a:rPr lang="ar-SA" sz="2000" b="1" i="1" dirty="0"/>
              <a:t>يرمز لها بــ </a:t>
            </a:r>
            <a:r>
              <a:rPr lang="en-US" sz="2000" b="1" i="1" dirty="0"/>
              <a:t>1:1</a:t>
            </a:r>
          </a:p>
          <a:p>
            <a:pPr eaLnBrk="0" hangingPunct="0">
              <a:tabLst>
                <a:tab pos="457200" algn="l"/>
              </a:tabLst>
            </a:pPr>
            <a:r>
              <a:rPr lang="ar-SA" sz="2000" dirty="0"/>
              <a:t>يكون في هذه العلاقة لكل سجل في الكيان الأول سجل مطابق واحد في الكيان الثاني وكل سجل في الكيان الثاني له سجل مطابق واحد في الكيان الأول </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a:t>شركة تتكون من عدة أقسام ، بحيث لكل قسم مدير واحد وكل مدير يرأس قسم واحد فتكون العلاقة بين كيان المدير وكيان الأقسام علاقة واحد إلى واحد.</a:t>
            </a:r>
          </a:p>
        </p:txBody>
      </p:sp>
      <p:grpSp>
        <p:nvGrpSpPr>
          <p:cNvPr id="22532" name="Group 18"/>
          <p:cNvGrpSpPr>
            <a:grpSpLocks noChangeAspect="1"/>
          </p:cNvGrpSpPr>
          <p:nvPr/>
        </p:nvGrpSpPr>
        <p:grpSpPr bwMode="auto">
          <a:xfrm>
            <a:off x="1354986" y="5157192"/>
            <a:ext cx="5273675" cy="1371600"/>
            <a:chOff x="1795" y="3924"/>
            <a:chExt cx="8306" cy="2160"/>
          </a:xfrm>
        </p:grpSpPr>
        <p:sp>
          <p:nvSpPr>
            <p:cNvPr id="22533" name="AutoShape 27"/>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2534" name="Rectangle 26"/>
            <p:cNvSpPr>
              <a:spLocks noChangeArrowheads="1"/>
            </p:cNvSpPr>
            <p:nvPr/>
          </p:nvSpPr>
          <p:spPr bwMode="auto">
            <a:xfrm>
              <a:off x="7643" y="437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المدير</a:t>
              </a:r>
              <a:endParaRPr lang="ar-SA" dirty="0">
                <a:ea typeface="Times New Roman" pitchFamily="18" charset="0"/>
              </a:endParaRPr>
            </a:p>
          </p:txBody>
        </p:sp>
        <p:sp>
          <p:nvSpPr>
            <p:cNvPr id="22535" name="Rectangle 25"/>
            <p:cNvSpPr>
              <a:spLocks noChangeArrowheads="1"/>
            </p:cNvSpPr>
            <p:nvPr/>
          </p:nvSpPr>
          <p:spPr bwMode="auto">
            <a:xfrm>
              <a:off x="3287" y="437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القسم</a:t>
              </a:r>
              <a:endParaRPr lang="ar-SA" dirty="0">
                <a:ea typeface="Times New Roman" pitchFamily="18" charset="0"/>
              </a:endParaRPr>
            </a:p>
          </p:txBody>
        </p:sp>
        <p:sp>
          <p:nvSpPr>
            <p:cNvPr id="22536"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2537"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2538" name="Text Box 22"/>
            <p:cNvSpPr txBox="1">
              <a:spLocks noChangeArrowheads="1"/>
            </p:cNvSpPr>
            <p:nvPr/>
          </p:nvSpPr>
          <p:spPr bwMode="auto">
            <a:xfrm>
              <a:off x="6947"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39" name="Text Box 21"/>
            <p:cNvSpPr txBox="1">
              <a:spLocks noChangeArrowheads="1"/>
            </p:cNvSpPr>
            <p:nvPr/>
          </p:nvSpPr>
          <p:spPr bwMode="auto">
            <a:xfrm>
              <a:off x="4770" y="4262"/>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0" name="Text Box 20"/>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2541" name="Text Box 19"/>
            <p:cNvSpPr txBox="1">
              <a:spLocks noChangeArrowheads="1"/>
            </p:cNvSpPr>
            <p:nvPr/>
          </p:nvSpPr>
          <p:spPr bwMode="auto">
            <a:xfrm>
              <a:off x="6933" y="5049"/>
              <a:ext cx="398" cy="578"/>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32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222716" y="674112"/>
            <a:ext cx="8669764" cy="523220"/>
          </a:xfrm>
          <a:prstGeom prst="rect">
            <a:avLst/>
          </a:prstGeom>
          <a:noFill/>
          <a:ln w="9525">
            <a:noFill/>
            <a:miter lim="800000"/>
            <a:headEnd/>
            <a:tailEnd/>
          </a:ln>
        </p:spPr>
        <p:txBody>
          <a:bodyPr wrap="square" anchor="ctr">
            <a:spAutoFit/>
          </a:bodyPr>
          <a:lstStyle/>
          <a:p>
            <a:pPr>
              <a:tabLst>
                <a:tab pos="685800" algn="l"/>
              </a:tabLst>
            </a:pPr>
            <a:r>
              <a:rPr lang="ar-SA" sz="2800" b="1" dirty="0">
                <a:latin typeface="Tahoma" pitchFamily="34" charset="0"/>
                <a:cs typeface="Times New Roman" pitchFamily="18" charset="0"/>
              </a:rPr>
              <a:t>4-  تابع </a:t>
            </a:r>
            <a:r>
              <a:rPr lang="ar-SA" sz="2800" b="1" u="sng" dirty="0">
                <a:latin typeface="Tahoma" pitchFamily="34" charset="0"/>
                <a:cs typeface="Times New Roman" pitchFamily="18" charset="0"/>
              </a:rPr>
              <a:t>تحديد نوع العلاقة بتحديد نسبة المشاركة   </a:t>
            </a:r>
            <a:r>
              <a:rPr lang="en-US" sz="2400" b="1" u="sng" dirty="0">
                <a:latin typeface="Tahoma" pitchFamily="34" charset="0"/>
                <a:cs typeface="Times New Roman" pitchFamily="18" charset="0"/>
              </a:rPr>
              <a:t>Cardinality ratio</a:t>
            </a:r>
            <a:r>
              <a:rPr lang="ar-SA" sz="2800" b="1" u="sng" dirty="0">
                <a:latin typeface="Comic Sans MS" pitchFamily="66" charset="0"/>
                <a:cs typeface="Tahoma" pitchFamily="34" charset="0"/>
              </a:rPr>
              <a:t> </a:t>
            </a:r>
            <a:endParaRPr lang="ar-SA" sz="2800" u="sng" dirty="0"/>
          </a:p>
        </p:txBody>
      </p:sp>
      <p:sp>
        <p:nvSpPr>
          <p:cNvPr id="11" name="Rectangle 2"/>
          <p:cNvSpPr>
            <a:spLocks noChangeArrowheads="1"/>
          </p:cNvSpPr>
          <p:nvPr/>
        </p:nvSpPr>
        <p:spPr bwMode="auto">
          <a:xfrm>
            <a:off x="378391" y="2012283"/>
            <a:ext cx="8429684" cy="2246769"/>
          </a:xfrm>
          <a:prstGeom prst="rect">
            <a:avLst/>
          </a:prstGeom>
          <a:noFill/>
          <a:ln w="9525">
            <a:noFill/>
            <a:miter lim="800000"/>
            <a:headEnd/>
            <a:tailEnd/>
          </a:ln>
        </p:spPr>
        <p:txBody>
          <a:bodyPr wrap="square" anchor="ctr">
            <a:spAutoFit/>
          </a:bodyPr>
          <a:lstStyle/>
          <a:p>
            <a:pPr>
              <a:tabLst>
                <a:tab pos="457200" algn="l"/>
              </a:tabLst>
            </a:pPr>
            <a:r>
              <a:rPr lang="ar-SA" sz="2000" b="1" u="sng" dirty="0">
                <a:ea typeface="Times New Roman" pitchFamily="18" charset="0"/>
              </a:rPr>
              <a:t>ثانياً - علاقة واحد إلى متعدد</a:t>
            </a:r>
            <a:endParaRPr lang="en-US" sz="2000" dirty="0">
              <a:ea typeface="Times New Roman" pitchFamily="18" charset="0"/>
            </a:endParaRPr>
          </a:p>
          <a:p>
            <a:pPr eaLnBrk="0" hangingPunct="0">
              <a:tabLst>
                <a:tab pos="457200" algn="l"/>
              </a:tabLst>
            </a:pPr>
            <a:r>
              <a:rPr lang="en-US" sz="2000" b="1" u="sng" dirty="0">
                <a:ea typeface="Times New Roman" pitchFamily="18" charset="0"/>
              </a:rPr>
              <a:t>One to Many</a:t>
            </a:r>
            <a:r>
              <a:rPr lang="en-US" sz="2000" dirty="0">
                <a:ea typeface="Times New Roman" pitchFamily="18" charset="0"/>
              </a:rPr>
              <a:t>  </a:t>
            </a:r>
            <a:endParaRPr lang="en-US" sz="2000" dirty="0"/>
          </a:p>
          <a:p>
            <a:pPr eaLnBrk="0" hangingPunct="0">
              <a:tabLst>
                <a:tab pos="457200" algn="l"/>
              </a:tabLst>
            </a:pPr>
            <a:r>
              <a:rPr lang="ar-SA" sz="2000" dirty="0"/>
              <a:t>  يرمز لها بــ  </a:t>
            </a:r>
            <a:r>
              <a:rPr lang="en-US" sz="2000" b="1" i="1" dirty="0"/>
              <a:t>1:M</a:t>
            </a:r>
          </a:p>
          <a:p>
            <a:pPr eaLnBrk="0" hangingPunct="0">
              <a:tabLst>
                <a:tab pos="457200" algn="l"/>
              </a:tabLst>
            </a:pPr>
            <a:r>
              <a:rPr lang="ar-SA" sz="2000" dirty="0"/>
              <a:t>يكون في هذه العلاقة لكل سجل في الكيان الأول عدة سجلات مطابقة  في الكيان الثاني وكل سجل في الكيان الثاني له سجل مطابق واحد في الكيان الأول</a:t>
            </a:r>
            <a:endParaRPr lang="en-US" sz="2000" dirty="0"/>
          </a:p>
          <a:p>
            <a:pPr eaLnBrk="0" hangingPunct="0">
              <a:tabLst>
                <a:tab pos="457200" algn="l"/>
              </a:tabLst>
            </a:pPr>
            <a:r>
              <a:rPr lang="ar-SA" sz="2000" dirty="0"/>
              <a:t>مثال:</a:t>
            </a:r>
            <a:endParaRPr lang="en-US" sz="2000" dirty="0"/>
          </a:p>
          <a:p>
            <a:pPr eaLnBrk="0" hangingPunct="0">
              <a:buFontTx/>
              <a:buChar char="•"/>
              <a:tabLst>
                <a:tab pos="457200" algn="l"/>
              </a:tabLst>
            </a:pPr>
            <a:r>
              <a:rPr lang="ar-SA" sz="2000" dirty="0"/>
              <a:t>حسابات البنوك يمكن ان للعميل اكثر من حساب بنكي ولكن يوجد لكل حساب عميل واحد فقط </a:t>
            </a:r>
            <a:endParaRPr lang="en-US" dirty="0"/>
          </a:p>
        </p:txBody>
      </p:sp>
      <p:grpSp>
        <p:nvGrpSpPr>
          <p:cNvPr id="23556" name="Group 1"/>
          <p:cNvGrpSpPr>
            <a:grpSpLocks noChangeAspect="1"/>
          </p:cNvGrpSpPr>
          <p:nvPr/>
        </p:nvGrpSpPr>
        <p:grpSpPr bwMode="auto">
          <a:xfrm>
            <a:off x="1612329" y="5085184"/>
            <a:ext cx="5273675" cy="999830"/>
            <a:chOff x="1783" y="4200"/>
            <a:chExt cx="8306" cy="1574"/>
          </a:xfrm>
        </p:grpSpPr>
        <p:sp>
          <p:nvSpPr>
            <p:cNvPr id="23557" name="AutoShape 10"/>
            <p:cNvSpPr>
              <a:spLocks noChangeAspect="1" noChangeArrowheads="1" noTextEdit="1"/>
            </p:cNvSpPr>
            <p:nvPr/>
          </p:nvSpPr>
          <p:spPr bwMode="auto">
            <a:xfrm>
              <a:off x="1783" y="4200"/>
              <a:ext cx="8306" cy="1472"/>
            </a:xfrm>
            <a:prstGeom prst="rect">
              <a:avLst/>
            </a:prstGeom>
            <a:noFill/>
            <a:ln w="9525">
              <a:noFill/>
              <a:miter lim="800000"/>
              <a:headEnd/>
              <a:tailEnd/>
            </a:ln>
          </p:spPr>
          <p:txBody>
            <a:bodyPr/>
            <a:lstStyle/>
            <a:p>
              <a:endParaRPr lang="ar-SA"/>
            </a:p>
          </p:txBody>
        </p:sp>
        <p:sp>
          <p:nvSpPr>
            <p:cNvPr id="23558" name="Rectangle 9"/>
            <p:cNvSpPr>
              <a:spLocks noChangeArrowheads="1"/>
            </p:cNvSpPr>
            <p:nvPr/>
          </p:nvSpPr>
          <p:spPr bwMode="auto">
            <a:xfrm>
              <a:off x="7483" y="4537"/>
              <a:ext cx="1051" cy="969"/>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a:ea typeface="Times New Roman" pitchFamily="18" charset="0"/>
                </a:rPr>
                <a:t>العميل</a:t>
              </a:r>
              <a:endParaRPr lang="ar-SA" dirty="0">
                <a:ea typeface="Times New Roman" pitchFamily="18" charset="0"/>
              </a:endParaRPr>
            </a:p>
          </p:txBody>
        </p:sp>
        <p:sp>
          <p:nvSpPr>
            <p:cNvPr id="23559" name="Rectangle 8"/>
            <p:cNvSpPr>
              <a:spLocks noChangeArrowheads="1"/>
            </p:cNvSpPr>
            <p:nvPr/>
          </p:nvSpPr>
          <p:spPr bwMode="auto">
            <a:xfrm>
              <a:off x="3133" y="4537"/>
              <a:ext cx="976" cy="1001"/>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62179" tIns="31090" rIns="62179" bIns="31090" anchor="ctr">
              <a:flatTx/>
            </a:bodyPr>
            <a:lstStyle/>
            <a:p>
              <a:pPr algn="ctr"/>
              <a:r>
                <a:rPr lang="ar-SA" sz="1600" b="1" dirty="0"/>
                <a:t>الحساب</a:t>
              </a:r>
              <a:endParaRPr lang="ar-SA" dirty="0"/>
            </a:p>
          </p:txBody>
        </p:sp>
        <p:sp>
          <p:nvSpPr>
            <p:cNvPr id="23560"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a:lstStyle/>
            <a:p>
              <a:endParaRPr lang="ar-SA"/>
            </a:p>
          </p:txBody>
        </p:sp>
        <p:sp>
          <p:nvSpPr>
            <p:cNvPr id="23561"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a:lstStyle/>
            <a:p>
              <a:endParaRPr lang="ar-SA"/>
            </a:p>
          </p:txBody>
        </p:sp>
        <p:sp>
          <p:nvSpPr>
            <p:cNvPr id="23562" name="Text Box 5"/>
            <p:cNvSpPr txBox="1">
              <a:spLocks noChangeArrowheads="1"/>
            </p:cNvSpPr>
            <p:nvPr/>
          </p:nvSpPr>
          <p:spPr bwMode="auto">
            <a:xfrm>
              <a:off x="6761" y="4394"/>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3" name="Text Box 4"/>
            <p:cNvSpPr txBox="1">
              <a:spLocks noChangeArrowheads="1"/>
            </p:cNvSpPr>
            <p:nvPr/>
          </p:nvSpPr>
          <p:spPr bwMode="auto">
            <a:xfrm>
              <a:off x="4319" y="4394"/>
              <a:ext cx="556"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M</a:t>
              </a:r>
              <a:endParaRPr lang="ar-SA" dirty="0">
                <a:ea typeface="Times New Roman" pitchFamily="18" charset="0"/>
              </a:endParaRPr>
            </a:p>
          </p:txBody>
        </p:sp>
        <p:sp>
          <p:nvSpPr>
            <p:cNvPr id="23564" name="Text Box 3"/>
            <p:cNvSpPr txBox="1">
              <a:spLocks noChangeArrowheads="1"/>
            </p:cNvSpPr>
            <p:nvPr/>
          </p:nvSpPr>
          <p:spPr bwMode="auto">
            <a:xfrm>
              <a:off x="4451"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sp>
          <p:nvSpPr>
            <p:cNvPr id="23565" name="Text Box 2"/>
            <p:cNvSpPr txBox="1">
              <a:spLocks noChangeArrowheads="1"/>
            </p:cNvSpPr>
            <p:nvPr/>
          </p:nvSpPr>
          <p:spPr bwMode="auto">
            <a:xfrm>
              <a:off x="6755" y="5181"/>
              <a:ext cx="421" cy="593"/>
            </a:xfrm>
            <a:prstGeom prst="rect">
              <a:avLst/>
            </a:prstGeom>
            <a:noFill/>
            <a:ln w="9525">
              <a:noFill/>
              <a:miter lim="800000"/>
              <a:headEnd/>
              <a:tailEnd/>
            </a:ln>
          </p:spPr>
          <p:txBody>
            <a:bodyPr wrap="none" lIns="62179" tIns="31090" rIns="62179" bIns="31090">
              <a:spAutoFit/>
            </a:bodyPr>
            <a:lstStyle/>
            <a:p>
              <a:r>
                <a:rPr lang="ar-SA" sz="2200" dirty="0">
                  <a:solidFill>
                    <a:srgbClr val="000000"/>
                  </a:solidFill>
                  <a:ea typeface="Times New Roman" pitchFamily="18" charset="0"/>
                </a:rPr>
                <a:t>1</a:t>
              </a:r>
              <a:endParaRPr lang="ar-SA" dirty="0">
                <a:ea typeface="Times New Roman" pitchFamily="18" charset="0"/>
              </a:endParaRPr>
            </a:p>
          </p:txBody>
        </p:sp>
      </p:grpSp>
      <p:sp>
        <p:nvSpPr>
          <p:cNvPr id="14" name="Slide Number Placeholder 13"/>
          <p:cNvSpPr>
            <a:spLocks noGrp="1"/>
          </p:cNvSpPr>
          <p:nvPr>
            <p:ph type="sldNum" sz="quarter" idx="12"/>
          </p:nvPr>
        </p:nvSpPr>
        <p:spPr/>
        <p:txBody>
          <a:bodyPr/>
          <a:lstStyle/>
          <a:p>
            <a:pPr>
              <a:defRPr/>
            </a:pPr>
            <a:fld id="{8D8E2136-1D52-404E-9F72-638376FF357E}" type="slidenum">
              <a:rPr lang="ar-SA" smtClean="0"/>
              <a:pPr>
                <a:defRPr/>
              </a:pPr>
              <a:t>33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85720" y="1594535"/>
            <a:ext cx="8572560" cy="2554545"/>
          </a:xfrm>
          <a:prstGeom prst="rect">
            <a:avLst/>
          </a:prstGeom>
          <a:noFill/>
          <a:ln w="9525">
            <a:noFill/>
            <a:miter lim="800000"/>
            <a:headEnd/>
            <a:tailEnd/>
          </a:ln>
        </p:spPr>
        <p:txBody>
          <a:bodyPr wrap="square" anchor="ctr">
            <a:spAutoFit/>
          </a:bodyPr>
          <a:lstStyle/>
          <a:p>
            <a:pPr algn="just"/>
            <a:r>
              <a:rPr lang="ar-SA" sz="2000" b="1" u="sng" dirty="0">
                <a:ea typeface="Times New Roman" pitchFamily="18" charset="0"/>
              </a:rPr>
              <a:t>ثالثاً - </a:t>
            </a:r>
            <a:r>
              <a:rPr lang="ar-SA" sz="2000" b="1" u="sng" dirty="0">
                <a:latin typeface="Comic Sans MS" pitchFamily="66" charset="0"/>
                <a:ea typeface="Times New Roman" pitchFamily="18" charset="0"/>
                <a:cs typeface="Tahoma" pitchFamily="34" charset="0"/>
              </a:rPr>
              <a:t>علاقة متعدد إلى متعدد</a:t>
            </a:r>
            <a:endParaRPr lang="en-US" sz="2000" dirty="0">
              <a:latin typeface="Comic Sans MS" pitchFamily="66" charset="0"/>
              <a:ea typeface="Times New Roman" pitchFamily="18" charset="0"/>
              <a:cs typeface="Tahoma" pitchFamily="34" charset="0"/>
            </a:endParaRPr>
          </a:p>
          <a:p>
            <a:pPr algn="just"/>
            <a:r>
              <a:rPr lang="en-US" sz="2000" b="1" u="sng" dirty="0">
                <a:latin typeface="Comic Sans MS" pitchFamily="66" charset="0"/>
                <a:ea typeface="Times New Roman" pitchFamily="18" charset="0"/>
                <a:cs typeface="Tahoma" pitchFamily="34" charset="0"/>
              </a:rPr>
              <a:t>Many to Many   </a:t>
            </a:r>
          </a:p>
          <a:p>
            <a:pPr algn="just"/>
            <a:r>
              <a:rPr lang="ar-SA" sz="2000" dirty="0">
                <a:latin typeface="Comic Sans MS" pitchFamily="66" charset="0"/>
                <a:ea typeface="Times New Roman" pitchFamily="18" charset="0"/>
                <a:cs typeface="Tahoma" pitchFamily="34" charset="0"/>
              </a:rPr>
              <a:t>   يرمز لها بــ  </a:t>
            </a:r>
            <a:r>
              <a:rPr lang="en-US" sz="2000" b="1" i="1" dirty="0">
                <a:latin typeface="Comic Sans MS" pitchFamily="66" charset="0"/>
                <a:ea typeface="Times New Roman" pitchFamily="18" charset="0"/>
                <a:cs typeface="Tahoma" pitchFamily="34" charset="0"/>
              </a:rPr>
              <a:t>M:N</a:t>
            </a:r>
          </a:p>
          <a:p>
            <a:pPr algn="just"/>
            <a:r>
              <a:rPr lang="ar-SA" sz="2000" dirty="0">
                <a:latin typeface="Comic Sans MS" pitchFamily="66" charset="0"/>
                <a:ea typeface="Times New Roman" pitchFamily="18" charset="0"/>
                <a:cs typeface="Tahoma" pitchFamily="34" charset="0"/>
              </a:rPr>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a:latin typeface="Comic Sans MS" pitchFamily="66" charset="0"/>
              <a:ea typeface="Times New Roman" pitchFamily="18" charset="0"/>
              <a:cs typeface="Tahoma" pitchFamily="34" charset="0"/>
            </a:endParaRPr>
          </a:p>
          <a:p>
            <a:pPr algn="just"/>
            <a:r>
              <a:rPr lang="ar-SA" sz="2000" dirty="0">
                <a:latin typeface="Comic Sans MS" pitchFamily="66" charset="0"/>
                <a:ea typeface="Times New Roman" pitchFamily="18" charset="0"/>
                <a:cs typeface="Tahoma" pitchFamily="34" charset="0"/>
              </a:rPr>
              <a:t> مثال : الجامعة ، يتم تدريس عدة مقررات ، بحيث المقرر الواحد يمكن أن يسجل فيه أكثر من طالب ، ويمكن  للطالب أن يدرس أكثر من مقرر.</a:t>
            </a:r>
          </a:p>
          <a:p>
            <a:pPr algn="just"/>
            <a:r>
              <a:rPr lang="ar-SA" sz="2000" dirty="0">
                <a:latin typeface="Comic Sans MS" pitchFamily="66" charset="0"/>
                <a:ea typeface="Times New Roman" pitchFamily="18" charset="0"/>
                <a:cs typeface="Tahoma" pitchFamily="34" charset="0"/>
              </a:rPr>
              <a:t>إذن العلاقة بين كيان الطالب وكيان المقرر علاقة متعدد إلى متعدد</a:t>
            </a:r>
            <a:endParaRPr lang="en-US" sz="2000" dirty="0">
              <a:latin typeface="Comic Sans MS" pitchFamily="66" charset="0"/>
              <a:ea typeface="Times New Roman" pitchFamily="18" charset="0"/>
              <a:cs typeface="Tahoma" pitchFamily="34" charset="0"/>
            </a:endParaRPr>
          </a:p>
        </p:txBody>
      </p:sp>
      <p:sp>
        <p:nvSpPr>
          <p:cNvPr id="7" name="Rectangle 11"/>
          <p:cNvSpPr>
            <a:spLocks noChangeArrowheads="1"/>
          </p:cNvSpPr>
          <p:nvPr/>
        </p:nvSpPr>
        <p:spPr bwMode="auto">
          <a:xfrm>
            <a:off x="0" y="591071"/>
            <a:ext cx="8777267" cy="461665"/>
          </a:xfrm>
          <a:prstGeom prst="rect">
            <a:avLst/>
          </a:prstGeom>
          <a:noFill/>
          <a:ln w="9525">
            <a:noFill/>
            <a:miter lim="800000"/>
            <a:headEnd/>
            <a:tailEnd/>
          </a:ln>
        </p:spPr>
        <p:txBody>
          <a:bodyPr wrap="square" anchor="ctr">
            <a:spAutoFit/>
          </a:bodyPr>
          <a:lstStyle/>
          <a:p>
            <a:pPr>
              <a:tabLst>
                <a:tab pos="685800" algn="l"/>
              </a:tabLst>
            </a:pPr>
            <a:r>
              <a:rPr lang="ar-SA" sz="2400" b="1" dirty="0">
                <a:solidFill>
                  <a:srgbClr val="000080"/>
                </a:solidFill>
                <a:latin typeface="Tahoma" pitchFamily="34" charset="0"/>
                <a:cs typeface="Times New Roman" pitchFamily="18" charset="0"/>
              </a:rPr>
              <a:t>4-  </a:t>
            </a:r>
            <a:r>
              <a:rPr lang="ar-SA" sz="2400" b="1" dirty="0">
                <a:latin typeface="Tahoma" pitchFamily="34" charset="0"/>
                <a:cs typeface="Times New Roman" pitchFamily="18" charset="0"/>
              </a:rPr>
              <a:t>تابع </a:t>
            </a:r>
            <a:r>
              <a:rPr lang="ar-SA" sz="2400" b="1" u="sng" dirty="0">
                <a:latin typeface="Tahoma" pitchFamily="34" charset="0"/>
                <a:cs typeface="Times New Roman" pitchFamily="18" charset="0"/>
              </a:rPr>
              <a:t>تحديد نوع العلاقة بتحديد نسبة المشاركة   </a:t>
            </a:r>
            <a:r>
              <a:rPr lang="en-US" sz="2000" b="1" u="sng" dirty="0">
                <a:latin typeface="Tahoma" pitchFamily="34" charset="0"/>
                <a:cs typeface="Times New Roman" pitchFamily="18" charset="0"/>
              </a:rPr>
              <a:t>Cardinality ratio</a:t>
            </a:r>
            <a:r>
              <a:rPr lang="ar-SA" sz="2400" b="1" u="sng" dirty="0">
                <a:latin typeface="Comic Sans MS" pitchFamily="66" charset="0"/>
                <a:cs typeface="Tahoma" pitchFamily="34" charset="0"/>
              </a:rPr>
              <a:t> </a:t>
            </a:r>
            <a:endParaRPr lang="ar-SA" sz="2400" u="sng" dirty="0"/>
          </a:p>
        </p:txBody>
      </p:sp>
      <p:grpSp>
        <p:nvGrpSpPr>
          <p:cNvPr id="24580" name="Group 1"/>
          <p:cNvGrpSpPr>
            <a:grpSpLocks noChangeAspect="1"/>
          </p:cNvGrpSpPr>
          <p:nvPr/>
        </p:nvGrpSpPr>
        <p:grpSpPr bwMode="auto">
          <a:xfrm>
            <a:off x="2143125" y="4505672"/>
            <a:ext cx="5273675" cy="1371600"/>
            <a:chOff x="1795" y="3924"/>
            <a:chExt cx="8306" cy="2160"/>
          </a:xfrm>
        </p:grpSpPr>
        <p:sp>
          <p:nvSpPr>
            <p:cNvPr id="24582" name="AutoShape 10"/>
            <p:cNvSpPr>
              <a:spLocks noChangeAspect="1" noChangeArrowheads="1" noTextEdit="1"/>
            </p:cNvSpPr>
            <p:nvPr/>
          </p:nvSpPr>
          <p:spPr bwMode="auto">
            <a:xfrm>
              <a:off x="1795" y="3924"/>
              <a:ext cx="8306" cy="2160"/>
            </a:xfrm>
            <a:prstGeom prst="rect">
              <a:avLst/>
            </a:prstGeom>
            <a:noFill/>
            <a:ln w="9525">
              <a:noFill/>
              <a:miter lim="800000"/>
              <a:headEnd/>
              <a:tailEnd/>
            </a:ln>
          </p:spPr>
          <p:txBody>
            <a:bodyPr/>
            <a:lstStyle/>
            <a:p>
              <a:endParaRPr lang="ar-SA"/>
            </a:p>
          </p:txBody>
        </p:sp>
        <p:sp>
          <p:nvSpPr>
            <p:cNvPr id="24583" name="Rectangle 9"/>
            <p:cNvSpPr>
              <a:spLocks noChangeArrowheads="1"/>
            </p:cNvSpPr>
            <p:nvPr/>
          </p:nvSpPr>
          <p:spPr bwMode="auto">
            <a:xfrm>
              <a:off x="7756" y="4544"/>
              <a:ext cx="1015" cy="873"/>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dirty="0">
                  <a:ea typeface="Times New Roman" pitchFamily="18" charset="0"/>
                </a:rPr>
                <a:t>المقرر</a:t>
              </a:r>
              <a:endParaRPr lang="ar-SA" dirty="0">
                <a:ea typeface="Times New Roman" pitchFamily="18" charset="0"/>
              </a:endParaRPr>
            </a:p>
          </p:txBody>
        </p:sp>
        <p:sp>
          <p:nvSpPr>
            <p:cNvPr id="24584" name="Rectangle 8"/>
            <p:cNvSpPr>
              <a:spLocks noChangeArrowheads="1"/>
            </p:cNvSpPr>
            <p:nvPr/>
          </p:nvSpPr>
          <p:spPr bwMode="auto">
            <a:xfrm>
              <a:off x="3287" y="4544"/>
              <a:ext cx="1054" cy="946"/>
            </a:xfrm>
            <a:prstGeom prst="rect">
              <a:avLst/>
            </a:prstGeom>
            <a:solidFill>
              <a:srgbClr val="FF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wrap="none" lIns="58522" tIns="29261" rIns="58522" bIns="29261" anchor="ctr">
              <a:flatTx/>
            </a:bodyPr>
            <a:lstStyle/>
            <a:p>
              <a:pPr algn="ctr"/>
              <a:r>
                <a:rPr lang="ar-SA" b="1">
                  <a:ea typeface="Times New Roman" pitchFamily="18" charset="0"/>
                </a:rPr>
                <a:t>الطالب</a:t>
              </a:r>
              <a:endParaRPr lang="ar-SA">
                <a:ea typeface="Times New Roman" pitchFamily="18" charset="0"/>
              </a:endParaRPr>
            </a:p>
          </p:txBody>
        </p:sp>
        <p:sp>
          <p:nvSpPr>
            <p:cNvPr id="24585"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a:lstStyle/>
            <a:p>
              <a:endParaRPr lang="ar-SA"/>
            </a:p>
          </p:txBody>
        </p:sp>
        <p:sp>
          <p:nvSpPr>
            <p:cNvPr id="24586"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a:lstStyle/>
            <a:p>
              <a:endParaRPr lang="ar-SA"/>
            </a:p>
          </p:txBody>
        </p:sp>
        <p:sp>
          <p:nvSpPr>
            <p:cNvPr id="24587" name="Text Box 5"/>
            <p:cNvSpPr txBox="1">
              <a:spLocks noChangeArrowheads="1"/>
            </p:cNvSpPr>
            <p:nvPr/>
          </p:nvSpPr>
          <p:spPr bwMode="auto">
            <a:xfrm>
              <a:off x="7021" y="4262"/>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88" name="Text Box 4"/>
            <p:cNvSpPr txBox="1">
              <a:spLocks noChangeArrowheads="1"/>
            </p:cNvSpPr>
            <p:nvPr/>
          </p:nvSpPr>
          <p:spPr bwMode="auto">
            <a:xfrm>
              <a:off x="4639" y="4252"/>
              <a:ext cx="529" cy="572"/>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M</a:t>
              </a:r>
              <a:endParaRPr lang="ar-SA" dirty="0">
                <a:ea typeface="Times New Roman" pitchFamily="18" charset="0"/>
              </a:endParaRPr>
            </a:p>
          </p:txBody>
        </p:sp>
        <p:sp>
          <p:nvSpPr>
            <p:cNvPr id="24589" name="Text Box 3"/>
            <p:cNvSpPr txBox="1">
              <a:spLocks noChangeArrowheads="1"/>
            </p:cNvSpPr>
            <p:nvPr/>
          </p:nvSpPr>
          <p:spPr bwMode="auto">
            <a:xfrm>
              <a:off x="4764" y="5049"/>
              <a:ext cx="400" cy="563"/>
            </a:xfrm>
            <a:prstGeom prst="rect">
              <a:avLst/>
            </a:prstGeom>
            <a:noFill/>
            <a:ln w="9525">
              <a:noFill/>
              <a:miter lim="800000"/>
              <a:headEnd/>
              <a:tailEnd/>
            </a:ln>
          </p:spPr>
          <p:txBody>
            <a:bodyPr wrap="none" lIns="58522" tIns="29261" rIns="58522" bIns="29261">
              <a:spAutoFit/>
            </a:bodyPr>
            <a:lstStyle/>
            <a:p>
              <a:r>
                <a:rPr lang="ar-SA" sz="2000" dirty="0">
                  <a:solidFill>
                    <a:srgbClr val="000000"/>
                  </a:solidFill>
                  <a:ea typeface="Times New Roman" pitchFamily="18" charset="0"/>
                </a:rPr>
                <a:t>1</a:t>
              </a:r>
              <a:endParaRPr lang="ar-SA" dirty="0">
                <a:ea typeface="Times New Roman" pitchFamily="18" charset="0"/>
              </a:endParaRPr>
            </a:p>
          </p:txBody>
        </p:sp>
        <p:sp>
          <p:nvSpPr>
            <p:cNvPr id="24590" name="Text Box 2"/>
            <p:cNvSpPr txBox="1">
              <a:spLocks noChangeArrowheads="1"/>
            </p:cNvSpPr>
            <p:nvPr/>
          </p:nvSpPr>
          <p:spPr bwMode="auto">
            <a:xfrm>
              <a:off x="6942" y="5034"/>
              <a:ext cx="479" cy="578"/>
            </a:xfrm>
            <a:prstGeom prst="rect">
              <a:avLst/>
            </a:prstGeom>
            <a:noFill/>
            <a:ln w="9525">
              <a:noFill/>
              <a:miter lim="800000"/>
              <a:headEnd/>
              <a:tailEnd/>
            </a:ln>
          </p:spPr>
          <p:txBody>
            <a:bodyPr wrap="none" lIns="58522" tIns="29261" rIns="58522" bIns="29261">
              <a:spAutoFit/>
            </a:bodyPr>
            <a:lstStyle/>
            <a:p>
              <a:r>
                <a:rPr lang="en-US" sz="2000" dirty="0">
                  <a:solidFill>
                    <a:srgbClr val="000000"/>
                  </a:solidFill>
                </a:rPr>
                <a:t>N</a:t>
              </a:r>
              <a:endParaRPr lang="ar-SA" dirty="0"/>
            </a:p>
          </p:txBody>
        </p:sp>
      </p:grpSp>
      <p:sp>
        <p:nvSpPr>
          <p:cNvPr id="24581" name="Rectangle 17"/>
          <p:cNvSpPr>
            <a:spLocks noChangeArrowheads="1"/>
          </p:cNvSpPr>
          <p:nvPr/>
        </p:nvSpPr>
        <p:spPr bwMode="auto">
          <a:xfrm>
            <a:off x="500034" y="5939988"/>
            <a:ext cx="8072494" cy="369332"/>
          </a:xfrm>
          <a:prstGeom prst="rect">
            <a:avLst/>
          </a:prstGeom>
          <a:noFill/>
          <a:ln w="9525">
            <a:noFill/>
            <a:miter lim="800000"/>
            <a:headEnd/>
            <a:tailEnd/>
          </a:ln>
        </p:spPr>
        <p:txBody>
          <a:bodyPr wrap="square">
            <a:spAutoFit/>
          </a:bodyPr>
          <a:lstStyle/>
          <a:p>
            <a:r>
              <a:rPr lang="ar-SA" b="1" dirty="0">
                <a:latin typeface="Comic Sans MS" pitchFamily="66" charset="0"/>
                <a:cs typeface="Tahoma" pitchFamily="34" charset="0"/>
              </a:rPr>
              <a:t>لنطبق ذلك على مثال مركز التدريب السابق ونحدد أنواع العلاقات كالتالي:</a:t>
            </a:r>
          </a:p>
        </p:txBody>
      </p:sp>
      <p:sp>
        <p:nvSpPr>
          <p:cNvPr id="15" name="Slide Number Placeholder 14"/>
          <p:cNvSpPr>
            <a:spLocks noGrp="1"/>
          </p:cNvSpPr>
          <p:nvPr>
            <p:ph type="sldNum" sz="quarter" idx="12"/>
          </p:nvPr>
        </p:nvSpPr>
        <p:spPr/>
        <p:txBody>
          <a:bodyPr/>
          <a:lstStyle/>
          <a:p>
            <a:pPr>
              <a:defRPr/>
            </a:pPr>
            <a:fld id="{8D8E2136-1D52-404E-9F72-638376FF357E}" type="slidenum">
              <a:rPr lang="ar-SA" smtClean="0"/>
              <a:pPr>
                <a:defRPr/>
              </a:pPr>
              <a:t>34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ar-SA" sz="2800" b="1" u="sng" dirty="0">
                <a:latin typeface="Tahoma" pitchFamily="34" charset="0"/>
                <a:cs typeface="Times New Roman" pitchFamily="18" charset="0"/>
              </a:rPr>
              <a:t>نأخذ العلاقة التي بين المتدربين والمدربين</a:t>
            </a:r>
            <a:endParaRPr lang="ar-SA" sz="2800" dirty="0"/>
          </a:p>
        </p:txBody>
      </p:sp>
      <p:sp>
        <p:nvSpPr>
          <p:cNvPr id="5" name="Content Placeholder 4"/>
          <p:cNvSpPr>
            <a:spLocks noGrp="1"/>
          </p:cNvSpPr>
          <p:nvPr>
            <p:ph idx="1"/>
          </p:nvPr>
        </p:nvSpPr>
        <p:spPr/>
        <p:txBody>
          <a:bodyPr>
            <a:normAutofit fontScale="92500" lnSpcReduction="20000"/>
          </a:bodyPr>
          <a:lstStyle/>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الأول :هل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الواحد </a:t>
            </a:r>
            <a:r>
              <a:rPr lang="ar-EG" sz="2800" dirty="0">
                <a:solidFill>
                  <a:prstClr val="black"/>
                </a:solidFill>
                <a:latin typeface="Arial" pitchFamily="34" charset="0"/>
                <a:cs typeface="Arial" pitchFamily="34" charset="0"/>
              </a:rPr>
              <a:t>يت</a:t>
            </a:r>
            <a:r>
              <a:rPr lang="ar-SA" sz="2800" dirty="0">
                <a:solidFill>
                  <a:prstClr val="black"/>
                </a:solidFill>
                <a:latin typeface="Arial" pitchFamily="34" charset="0"/>
                <a:cs typeface="Arial" pitchFamily="34" charset="0"/>
              </a:rPr>
              <a:t>درب لدى عدد من المدربين أم مدرب واحد؟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السؤال الثاني: هل المدرب الواحد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درب عدد من المتدربين أم متدرب واحد؟ نجيب على السؤال الأول فنقول أن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الواحد ممكن أن </a:t>
            </a:r>
            <a:r>
              <a:rPr lang="ar-EG" sz="2800" dirty="0">
                <a:solidFill>
                  <a:prstClr val="black"/>
                </a:solidFill>
                <a:latin typeface="Arial" pitchFamily="34" charset="0"/>
                <a:cs typeface="Arial" pitchFamily="34" charset="0"/>
              </a:rPr>
              <a:t>يت</a:t>
            </a:r>
            <a:r>
              <a:rPr lang="ar-SA" sz="2800" dirty="0">
                <a:solidFill>
                  <a:prstClr val="black"/>
                </a:solidFill>
                <a:latin typeface="Arial" pitchFamily="34" charset="0"/>
                <a:cs typeface="Arial" pitchFamily="34" charset="0"/>
              </a:rPr>
              <a:t>درب لدى عدد من المدربين لأن الم</a:t>
            </a:r>
            <a:r>
              <a:rPr lang="ar-EG" sz="2800" dirty="0">
                <a:solidFill>
                  <a:prstClr val="black"/>
                </a:solidFill>
                <a:latin typeface="Arial" pitchFamily="34" charset="0"/>
                <a:cs typeface="Arial" pitchFamily="34" charset="0"/>
              </a:rPr>
              <a:t>ت</a:t>
            </a:r>
            <a:r>
              <a:rPr lang="ar-SA" sz="2800" dirty="0">
                <a:solidFill>
                  <a:prstClr val="black"/>
                </a:solidFill>
                <a:latin typeface="Arial" pitchFamily="34" charset="0"/>
                <a:cs typeface="Arial" pitchFamily="34" charset="0"/>
              </a:rPr>
              <a:t>درب  ممكن أن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أخذ اكثر من دورة.</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نجيب على السؤال الثاني فنقول أن المدرب الواحد ممكن أن </a:t>
            </a:r>
            <a:r>
              <a:rPr lang="ar-EG" sz="2800" dirty="0">
                <a:solidFill>
                  <a:prstClr val="black"/>
                </a:solidFill>
                <a:latin typeface="Arial" pitchFamily="34" charset="0"/>
                <a:cs typeface="Arial" pitchFamily="34" charset="0"/>
              </a:rPr>
              <a:t>ي</a:t>
            </a:r>
            <a:r>
              <a:rPr lang="ar-SA" sz="2800" dirty="0">
                <a:solidFill>
                  <a:prstClr val="black"/>
                </a:solidFill>
                <a:latin typeface="Arial" pitchFamily="34" charset="0"/>
                <a:cs typeface="Arial" pitchFamily="34" charset="0"/>
              </a:rPr>
              <a:t>درب عدد من المتدربين .</a:t>
            </a:r>
            <a:endParaRPr lang="en-US" sz="2800" dirty="0">
              <a:solidFill>
                <a:prstClr val="black"/>
              </a:solidFill>
              <a:latin typeface="Arial" pitchFamily="34" charset="0"/>
              <a:cs typeface="Arial" pitchFamily="34" charset="0"/>
            </a:endParaRPr>
          </a:p>
          <a:p>
            <a:pPr marL="0" lvl="0" indent="0" algn="just" eaLnBrk="0" fontAlgn="base" hangingPunct="0">
              <a:lnSpc>
                <a:spcPct val="150000"/>
              </a:lnSpc>
              <a:spcBef>
                <a:spcPct val="0"/>
              </a:spcBef>
              <a:spcAft>
                <a:spcPct val="0"/>
              </a:spcAft>
              <a:buClrTx/>
              <a:buNone/>
              <a:tabLst>
                <a:tab pos="457200" algn="r"/>
              </a:tabLst>
            </a:pPr>
            <a:r>
              <a:rPr lang="ar-SA" sz="2800" dirty="0">
                <a:solidFill>
                  <a:prstClr val="black"/>
                </a:solidFill>
                <a:latin typeface="Arial" pitchFamily="34" charset="0"/>
                <a:cs typeface="Arial" pitchFamily="34" charset="0"/>
              </a:rPr>
              <a:t>فمن هذين السؤالين تنتج العلاقة التالية : </a:t>
            </a:r>
            <a:r>
              <a:rPr lang="en-US" sz="2800" dirty="0">
                <a:solidFill>
                  <a:prstClr val="black"/>
                </a:solidFill>
                <a:latin typeface="Arial" pitchFamily="34" charset="0"/>
                <a:cs typeface="Arial" pitchFamily="34" charset="0"/>
                <a:sym typeface="Wingdings" pitchFamily="2" charset="2"/>
              </a:rPr>
              <a:t>M:N</a:t>
            </a:r>
            <a:r>
              <a:rPr lang="ar-SA" sz="2800" dirty="0">
                <a:solidFill>
                  <a:prstClr val="black"/>
                </a:solidFill>
                <a:latin typeface="Arial" pitchFamily="34" charset="0"/>
                <a:cs typeface="Arial" pitchFamily="34" charset="0"/>
              </a:rPr>
              <a:t> </a:t>
            </a:r>
            <a:endParaRPr lang="en-US" sz="2800" dirty="0">
              <a:solidFill>
                <a:prstClr val="black"/>
              </a:solidFill>
              <a:latin typeface="Arial" pitchFamily="34" charset="0"/>
              <a:cs typeface="Arial" pitchFamily="34" charset="0"/>
              <a:sym typeface="Wingdings" pitchFamily="2" charset="2"/>
            </a:endParaRPr>
          </a:p>
          <a:p>
            <a:endParaRPr lang="ar-SA"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35</a:t>
            </a:fld>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latin typeface="Tahoma" pitchFamily="34" charset="0"/>
                <a:cs typeface="Times New Roman" pitchFamily="18" charset="0"/>
                <a:sym typeface="Wingdings" pitchFamily="2" charset="2"/>
              </a:rPr>
              <a:t>لنأخذ العلاقة بين المدربين والدورات </a:t>
            </a:r>
            <a:endParaRPr lang="ar-SA" dirty="0"/>
          </a:p>
        </p:txBody>
      </p:sp>
      <p:sp>
        <p:nvSpPr>
          <p:cNvPr id="3" name="Content Placeholder 2"/>
          <p:cNvSpPr>
            <a:spLocks noGrp="1"/>
          </p:cNvSpPr>
          <p:nvPr>
            <p:ph idx="1"/>
          </p:nvPr>
        </p:nvSpPr>
        <p:spPr/>
        <p:txBody>
          <a:bodyPr>
            <a:normAutofit fontScale="92500" lnSpcReduction="20000"/>
          </a:bodyPr>
          <a:lstStyle/>
          <a:p>
            <a:pPr algn="just" eaLnBrk="0" hangingPunct="0">
              <a:lnSpc>
                <a:spcPct val="150000"/>
              </a:lnSpc>
              <a:tabLst>
                <a:tab pos="457200" algn="r"/>
              </a:tabLst>
            </a:pPr>
            <a:r>
              <a:rPr lang="ar-SA" dirty="0">
                <a:sym typeface="Wingdings" pitchFamily="2" charset="2"/>
              </a:rPr>
              <a:t>السؤال الأول : هل المدرب الواحد ممكن أن </a:t>
            </a:r>
            <a:r>
              <a:rPr lang="ar-EG" dirty="0">
                <a:sym typeface="Wingdings" pitchFamily="2" charset="2"/>
              </a:rPr>
              <a:t>ي</a:t>
            </a:r>
            <a:r>
              <a:rPr lang="ar-SA" dirty="0">
                <a:sym typeface="Wingdings" pitchFamily="2" charset="2"/>
              </a:rPr>
              <a:t>عطي اكثر من دورة أم دورة واحدة؟</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السؤال الثاني : هل الدورة الواحدة </a:t>
            </a:r>
            <a:r>
              <a:rPr lang="ar-EG" dirty="0">
                <a:sym typeface="Wingdings" pitchFamily="2" charset="2"/>
              </a:rPr>
              <a:t>ي</a:t>
            </a:r>
            <a:r>
              <a:rPr lang="ar-SA" dirty="0">
                <a:sym typeface="Wingdings" pitchFamily="2" charset="2"/>
              </a:rPr>
              <a:t>عطيها اكثر من مدرب أم مدرب واحد ؟</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الأول فنقول أن المدرب الواحد ممكن أن </a:t>
            </a:r>
            <a:r>
              <a:rPr lang="ar-EG" dirty="0">
                <a:sym typeface="Wingdings" pitchFamily="2" charset="2"/>
              </a:rPr>
              <a:t>ي</a:t>
            </a:r>
            <a:r>
              <a:rPr lang="ar-SA" dirty="0">
                <a:sym typeface="Wingdings" pitchFamily="2" charset="2"/>
              </a:rPr>
              <a:t>عطي اكثر من دورة.</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نجيب على السؤال الثاني فنقول أن الدورة الواحدة </a:t>
            </a:r>
            <a:r>
              <a:rPr lang="ar-EG" dirty="0">
                <a:sym typeface="Wingdings" pitchFamily="2" charset="2"/>
              </a:rPr>
              <a:t>ي</a:t>
            </a:r>
            <a:r>
              <a:rPr lang="ar-SA" dirty="0">
                <a:sym typeface="Wingdings" pitchFamily="2" charset="2"/>
              </a:rPr>
              <a:t>عطيها أو </a:t>
            </a:r>
            <a:r>
              <a:rPr lang="ar-EG" dirty="0">
                <a:sym typeface="Wingdings" pitchFamily="2" charset="2"/>
              </a:rPr>
              <a:t>ي</a:t>
            </a:r>
            <a:r>
              <a:rPr lang="ar-SA" dirty="0">
                <a:sym typeface="Wingdings" pitchFamily="2" charset="2"/>
              </a:rPr>
              <a:t>درب عليها اكثر من مدرب.</a:t>
            </a:r>
            <a:endParaRPr lang="en-US" dirty="0">
              <a:sym typeface="Wingdings" pitchFamily="2" charset="2"/>
            </a:endParaRPr>
          </a:p>
          <a:p>
            <a:pPr algn="just" eaLnBrk="0" hangingPunct="0">
              <a:lnSpc>
                <a:spcPct val="150000"/>
              </a:lnSpc>
              <a:tabLst>
                <a:tab pos="457200" algn="r"/>
              </a:tabLst>
            </a:pPr>
            <a:r>
              <a:rPr lang="ar-SA" dirty="0">
                <a:sym typeface="Wingdings" pitchFamily="2" charset="2"/>
              </a:rPr>
              <a:t>فمن هذين السؤال تنتج العلاقة التالية :</a:t>
            </a:r>
            <a:r>
              <a:rPr lang="en-US" dirty="0">
                <a:sym typeface="Wingdings" pitchFamily="2" charset="2"/>
              </a:rPr>
              <a:t> M:N</a:t>
            </a:r>
          </a:p>
          <a:p>
            <a:pPr marL="114300" indent="0">
              <a:buNone/>
            </a:pPr>
            <a:endParaRPr lang="ar-SA"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36</a:t>
            </a:fld>
            <a:endParaRPr lang="ar-SA"/>
          </a:p>
        </p:txBody>
      </p:sp>
    </p:spTree>
    <p:extLst>
      <p:ext uri="{BB962C8B-B14F-4D97-AF65-F5344CB8AC3E}">
        <p14:creationId xmlns:p14="http://schemas.microsoft.com/office/powerpoint/2010/main" val="1750298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SA" sz="3600" b="1" u="sng" dirty="0">
                <a:solidFill>
                  <a:srgbClr val="564B3C"/>
                </a:solidFill>
                <a:latin typeface="Tahoma" pitchFamily="34" charset="0"/>
                <a:cs typeface="Times New Roman" pitchFamily="18" charset="0"/>
                <a:sym typeface="Wingdings" pitchFamily="2" charset="2"/>
              </a:rPr>
              <a:t>لنأخذ العلاقة بين المتدربين والدورات </a:t>
            </a:r>
            <a:endParaRPr lang="ar-SA" dirty="0"/>
          </a:p>
        </p:txBody>
      </p:sp>
      <p:sp>
        <p:nvSpPr>
          <p:cNvPr id="3" name="Content Placeholder 2"/>
          <p:cNvSpPr>
            <a:spLocks noGrp="1"/>
          </p:cNvSpPr>
          <p:nvPr>
            <p:ph idx="1"/>
          </p:nvPr>
        </p:nvSpPr>
        <p:spPr/>
        <p:txBody>
          <a:bodyPr>
            <a:noAutofit/>
          </a:bodyPr>
          <a:lstStyle/>
          <a:p>
            <a:pPr lvl="0" algn="just" eaLnBrk="0" hangingPunct="0">
              <a:lnSpc>
                <a:spcPct val="150000"/>
              </a:lnSpc>
              <a:buClr>
                <a:srgbClr val="93A299"/>
              </a:buClr>
              <a:tabLst>
                <a:tab pos="457200" algn="r"/>
              </a:tabLst>
            </a:pPr>
            <a:r>
              <a:rPr lang="ar-SA" sz="2000" dirty="0">
                <a:solidFill>
                  <a:srgbClr val="564B3C"/>
                </a:solidFill>
                <a:sym typeface="Wingdings" pitchFamily="2" charset="2"/>
              </a:rPr>
              <a:t>السؤال الأول : هل المدرب الواحد ممكن أن </a:t>
            </a:r>
            <a:r>
              <a:rPr lang="ar-EG" sz="2000" dirty="0">
                <a:solidFill>
                  <a:srgbClr val="564B3C"/>
                </a:solidFill>
                <a:sym typeface="Wingdings" pitchFamily="2" charset="2"/>
              </a:rPr>
              <a:t>ي</a:t>
            </a:r>
            <a:r>
              <a:rPr lang="ar-SA" sz="2000" dirty="0">
                <a:solidFill>
                  <a:srgbClr val="564B3C"/>
                </a:solidFill>
                <a:sym typeface="Wingdings" pitchFamily="2" charset="2"/>
              </a:rPr>
              <a:t>أخذ اكثر من دورة أم دورة واحدة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السؤال الثاني : هل الدورة الواحدة ممكن أن تشمل اكثر من متدرب أم متدرب واحد فقط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الأول فنقول أن المدرب الواحد ممكن أن </a:t>
            </a:r>
            <a:r>
              <a:rPr lang="ar-EG" sz="2000" dirty="0">
                <a:solidFill>
                  <a:srgbClr val="564B3C"/>
                </a:solidFill>
                <a:sym typeface="Wingdings" pitchFamily="2" charset="2"/>
              </a:rPr>
              <a:t>ي</a:t>
            </a:r>
            <a:r>
              <a:rPr lang="ar-SA" sz="2000" dirty="0">
                <a:solidFill>
                  <a:srgbClr val="564B3C"/>
                </a:solidFill>
                <a:sym typeface="Wingdings" pitchFamily="2" charset="2"/>
              </a:rPr>
              <a:t>أخذ اكثر من دورة .</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نجيب على السؤال الثاني فنقول أن الدورة الواحدة ممكن أن تشمل اكثر من متدرب.</a:t>
            </a:r>
            <a:endParaRPr lang="en-US" sz="2000" dirty="0">
              <a:solidFill>
                <a:srgbClr val="564B3C"/>
              </a:solidFill>
              <a:sym typeface="Wingdings" pitchFamily="2" charset="2"/>
            </a:endParaRPr>
          </a:p>
          <a:p>
            <a:pPr lvl="0" algn="just" eaLnBrk="0" hangingPunct="0">
              <a:lnSpc>
                <a:spcPct val="150000"/>
              </a:lnSpc>
              <a:buClr>
                <a:srgbClr val="93A299"/>
              </a:buClr>
              <a:tabLst>
                <a:tab pos="457200" algn="r"/>
              </a:tabLst>
            </a:pPr>
            <a:r>
              <a:rPr lang="ar-SA" sz="2000" dirty="0">
                <a:solidFill>
                  <a:srgbClr val="564B3C"/>
                </a:solidFill>
                <a:sym typeface="Wingdings" pitchFamily="2" charset="2"/>
              </a:rPr>
              <a:t> فتنتج العلاقة التالية :</a:t>
            </a:r>
            <a:r>
              <a:rPr lang="en-US" sz="2000" dirty="0">
                <a:solidFill>
                  <a:srgbClr val="564B3C"/>
                </a:solidFill>
                <a:sym typeface="Wingdings" pitchFamily="2" charset="2"/>
              </a:rPr>
              <a:t> M:N</a:t>
            </a:r>
          </a:p>
          <a:p>
            <a:endParaRPr lang="ar-SA" sz="36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37</a:t>
            </a:fld>
            <a:endParaRPr lang="ar-SA"/>
          </a:p>
        </p:txBody>
      </p:sp>
    </p:spTree>
    <p:extLst>
      <p:ext uri="{BB962C8B-B14F-4D97-AF65-F5344CB8AC3E}">
        <p14:creationId xmlns:p14="http://schemas.microsoft.com/office/powerpoint/2010/main" val="3471005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857250" y="642938"/>
            <a:ext cx="7397750" cy="5372100"/>
            <a:chOff x="180" y="3240"/>
            <a:chExt cx="11649" cy="8460"/>
          </a:xfrm>
        </p:grpSpPr>
        <p:grpSp>
          <p:nvGrpSpPr>
            <p:cNvPr id="26627" name="Group 3"/>
            <p:cNvGrpSpPr>
              <a:grpSpLocks/>
            </p:cNvGrpSpPr>
            <p:nvPr/>
          </p:nvGrpSpPr>
          <p:grpSpPr bwMode="auto">
            <a:xfrm>
              <a:off x="180" y="3240"/>
              <a:ext cx="11649" cy="8460"/>
              <a:chOff x="360" y="3600"/>
              <a:chExt cx="11649" cy="8460"/>
            </a:xfrm>
          </p:grpSpPr>
          <p:grpSp>
            <p:nvGrpSpPr>
              <p:cNvPr id="26634" name="Group 4"/>
              <p:cNvGrpSpPr>
                <a:grpSpLocks/>
              </p:cNvGrpSpPr>
              <p:nvPr/>
            </p:nvGrpSpPr>
            <p:grpSpPr bwMode="auto">
              <a:xfrm>
                <a:off x="4089" y="5352"/>
                <a:ext cx="5745" cy="4680"/>
                <a:chOff x="4089" y="5352"/>
                <a:chExt cx="5745" cy="4680"/>
              </a:xfrm>
            </p:grpSpPr>
            <p:grpSp>
              <p:nvGrpSpPr>
                <p:cNvPr id="26714" name="Group 5"/>
                <p:cNvGrpSpPr>
                  <a:grpSpLocks/>
                </p:cNvGrpSpPr>
                <p:nvPr/>
              </p:nvGrpSpPr>
              <p:grpSpPr bwMode="auto">
                <a:xfrm>
                  <a:off x="4449" y="5382"/>
                  <a:ext cx="3960" cy="2850"/>
                  <a:chOff x="3420" y="5430"/>
                  <a:chExt cx="3960" cy="2850"/>
                </a:xfrm>
              </p:grpSpPr>
              <p:grpSp>
                <p:nvGrpSpPr>
                  <p:cNvPr id="26727" name="Group 6"/>
                  <p:cNvGrpSpPr>
                    <a:grpSpLocks/>
                  </p:cNvGrpSpPr>
                  <p:nvPr/>
                </p:nvGrpSpPr>
                <p:grpSpPr bwMode="auto">
                  <a:xfrm>
                    <a:off x="5220" y="6840"/>
                    <a:ext cx="1260" cy="1080"/>
                    <a:chOff x="5220" y="6840"/>
                    <a:chExt cx="1260" cy="1080"/>
                  </a:xfrm>
                </p:grpSpPr>
                <p:sp>
                  <p:nvSpPr>
                    <p:cNvPr id="26730"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31" name="Text Box 8"/>
                    <p:cNvSpPr txBox="1">
                      <a:spLocks noChangeArrowheads="1"/>
                    </p:cNvSpPr>
                    <p:nvPr/>
                  </p:nvSpPr>
                  <p:spPr bwMode="auto">
                    <a:xfrm>
                      <a:off x="5280" y="7140"/>
                      <a:ext cx="1080" cy="540"/>
                    </a:xfrm>
                    <a:prstGeom prst="rect">
                      <a:avLst/>
                    </a:prstGeom>
                    <a:noFill/>
                    <a:ln w="9525">
                      <a:noFill/>
                      <a:miter lim="800000"/>
                      <a:headEnd/>
                      <a:tailEnd/>
                    </a:ln>
                  </p:spPr>
                  <p:txBody>
                    <a:bodyPr/>
                    <a:lstStyle/>
                    <a:p>
                      <a:pPr algn="ctr">
                        <a:spcAft>
                          <a:spcPts val="1000"/>
                        </a:spcAft>
                      </a:pPr>
                      <a:r>
                        <a:rPr lang="ar-SA" sz="1100"/>
                        <a:t>يدربن</a:t>
                      </a:r>
                      <a:endParaRPr lang="ar-SA"/>
                    </a:p>
                  </p:txBody>
                </p:sp>
              </p:grpSp>
              <p:sp>
                <p:nvSpPr>
                  <p:cNvPr id="26728"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a:lstStyle/>
                  <a:p>
                    <a:endParaRPr lang="ar-SA"/>
                  </a:p>
                </p:txBody>
              </p:sp>
              <p:sp>
                <p:nvSpPr>
                  <p:cNvPr id="26729"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a:lstStyle/>
                  <a:p>
                    <a:endParaRPr lang="ar-SA"/>
                  </a:p>
                </p:txBody>
              </p:sp>
            </p:grpSp>
            <p:grpSp>
              <p:nvGrpSpPr>
                <p:cNvPr id="26715" name="Group 11"/>
                <p:cNvGrpSpPr>
                  <a:grpSpLocks/>
                </p:cNvGrpSpPr>
                <p:nvPr/>
              </p:nvGrpSpPr>
              <p:grpSpPr bwMode="auto">
                <a:xfrm>
                  <a:off x="4089" y="8772"/>
                  <a:ext cx="3780" cy="1260"/>
                  <a:chOff x="3060" y="8820"/>
                  <a:chExt cx="3780" cy="1260"/>
                </a:xfrm>
              </p:grpSpPr>
              <p:grpSp>
                <p:nvGrpSpPr>
                  <p:cNvPr id="26722" name="Group 12"/>
                  <p:cNvGrpSpPr>
                    <a:grpSpLocks/>
                  </p:cNvGrpSpPr>
                  <p:nvPr/>
                </p:nvGrpSpPr>
                <p:grpSpPr bwMode="auto">
                  <a:xfrm>
                    <a:off x="4140" y="8820"/>
                    <a:ext cx="1260" cy="1200"/>
                    <a:chOff x="4140" y="8820"/>
                    <a:chExt cx="1260" cy="1200"/>
                  </a:xfrm>
                </p:grpSpPr>
                <p:sp>
                  <p:nvSpPr>
                    <p:cNvPr id="26725"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6" name="Text Box 14"/>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يدربن على</a:t>
                      </a:r>
                      <a:endParaRPr lang="ar-SA"/>
                    </a:p>
                  </p:txBody>
                </p:sp>
              </p:grpSp>
              <p:sp>
                <p:nvSpPr>
                  <p:cNvPr id="2672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a:lstStyle/>
                  <a:p>
                    <a:endParaRPr lang="ar-SA"/>
                  </a:p>
                </p:txBody>
              </p:sp>
              <p:sp>
                <p:nvSpPr>
                  <p:cNvPr id="2672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a:lstStyle/>
                  <a:p>
                    <a:endParaRPr lang="ar-SA"/>
                  </a:p>
                </p:txBody>
              </p:sp>
            </p:grpSp>
            <p:grpSp>
              <p:nvGrpSpPr>
                <p:cNvPr id="26716" name="Group 17"/>
                <p:cNvGrpSpPr>
                  <a:grpSpLocks/>
                </p:cNvGrpSpPr>
                <p:nvPr/>
              </p:nvGrpSpPr>
              <p:grpSpPr bwMode="auto">
                <a:xfrm>
                  <a:off x="8574" y="5352"/>
                  <a:ext cx="1260" cy="4680"/>
                  <a:chOff x="7545" y="5400"/>
                  <a:chExt cx="1260" cy="4680"/>
                </a:xfrm>
              </p:grpSpPr>
              <p:grpSp>
                <p:nvGrpSpPr>
                  <p:cNvPr id="26717" name="Group 18"/>
                  <p:cNvGrpSpPr>
                    <a:grpSpLocks/>
                  </p:cNvGrpSpPr>
                  <p:nvPr/>
                </p:nvGrpSpPr>
                <p:grpSpPr bwMode="auto">
                  <a:xfrm>
                    <a:off x="7545" y="6870"/>
                    <a:ext cx="1260" cy="1200"/>
                    <a:chOff x="4140" y="8820"/>
                    <a:chExt cx="1260" cy="1200"/>
                  </a:xfrm>
                </p:grpSpPr>
                <p:sp>
                  <p:nvSpPr>
                    <p:cNvPr id="26720"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21" name="Text Box 20"/>
                    <p:cNvSpPr txBox="1">
                      <a:spLocks noChangeArrowheads="1"/>
                    </p:cNvSpPr>
                    <p:nvPr/>
                  </p:nvSpPr>
                  <p:spPr bwMode="auto">
                    <a:xfrm>
                      <a:off x="4200" y="9180"/>
                      <a:ext cx="1140" cy="600"/>
                    </a:xfrm>
                    <a:prstGeom prst="rect">
                      <a:avLst/>
                    </a:prstGeom>
                    <a:noFill/>
                    <a:ln w="9525">
                      <a:noFill/>
                      <a:miter lim="800000"/>
                      <a:headEnd/>
                      <a:tailEnd/>
                    </a:ln>
                  </p:spPr>
                  <p:txBody>
                    <a:bodyPr/>
                    <a:lstStyle/>
                    <a:p>
                      <a:pPr algn="ctr">
                        <a:spcAft>
                          <a:spcPts val="1000"/>
                        </a:spcAft>
                      </a:pPr>
                      <a:r>
                        <a:rPr lang="ar-SA" sz="1100"/>
                        <a:t>يدرسن</a:t>
                      </a:r>
                      <a:endParaRPr lang="ar-SA"/>
                    </a:p>
                  </p:txBody>
                </p:sp>
              </p:grpSp>
              <p:sp>
                <p:nvSpPr>
                  <p:cNvPr id="26718"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a:lstStyle/>
                  <a:p>
                    <a:endParaRPr lang="ar-SA"/>
                  </a:p>
                </p:txBody>
              </p:sp>
              <p:sp>
                <p:nvSpPr>
                  <p:cNvPr id="26719"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a:lstStyle/>
                  <a:p>
                    <a:endParaRPr lang="ar-SA"/>
                  </a:p>
                </p:txBody>
              </p:sp>
            </p:grpSp>
          </p:grpSp>
          <p:grpSp>
            <p:nvGrpSpPr>
              <p:cNvPr id="26635" name="Group 23"/>
              <p:cNvGrpSpPr>
                <a:grpSpLocks/>
              </p:cNvGrpSpPr>
              <p:nvPr/>
            </p:nvGrpSpPr>
            <p:grpSpPr bwMode="auto">
              <a:xfrm>
                <a:off x="360" y="3600"/>
                <a:ext cx="11649" cy="8460"/>
                <a:chOff x="360" y="3600"/>
                <a:chExt cx="11649" cy="8460"/>
              </a:xfrm>
            </p:grpSpPr>
            <p:grpSp>
              <p:nvGrpSpPr>
                <p:cNvPr id="26636" name="Group 24"/>
                <p:cNvGrpSpPr>
                  <a:grpSpLocks/>
                </p:cNvGrpSpPr>
                <p:nvPr/>
              </p:nvGrpSpPr>
              <p:grpSpPr bwMode="auto">
                <a:xfrm>
                  <a:off x="7869" y="10060"/>
                  <a:ext cx="4140" cy="2000"/>
                  <a:chOff x="6840" y="8820"/>
                  <a:chExt cx="4140" cy="2000"/>
                </a:xfrm>
              </p:grpSpPr>
              <p:grpSp>
                <p:nvGrpSpPr>
                  <p:cNvPr id="26703" name="Group 25"/>
                  <p:cNvGrpSpPr>
                    <a:grpSpLocks/>
                  </p:cNvGrpSpPr>
                  <p:nvPr/>
                </p:nvGrpSpPr>
                <p:grpSpPr bwMode="auto">
                  <a:xfrm>
                    <a:off x="6840" y="8820"/>
                    <a:ext cx="1800" cy="900"/>
                    <a:chOff x="4500" y="14220"/>
                    <a:chExt cx="1800" cy="900"/>
                  </a:xfrm>
                </p:grpSpPr>
                <p:sp>
                  <p:nvSpPr>
                    <p:cNvPr id="26712"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13" name="Text Box 27"/>
                    <p:cNvSpPr txBox="1">
                      <a:spLocks noChangeArrowheads="1"/>
                    </p:cNvSpPr>
                    <p:nvPr/>
                  </p:nvSpPr>
                  <p:spPr bwMode="auto">
                    <a:xfrm>
                      <a:off x="4860" y="14440"/>
                      <a:ext cx="1080" cy="540"/>
                    </a:xfrm>
                    <a:prstGeom prst="rect">
                      <a:avLst/>
                    </a:prstGeom>
                    <a:noFill/>
                    <a:ln w="9525">
                      <a:noFill/>
                      <a:miter lim="800000"/>
                      <a:headEnd/>
                      <a:tailEnd/>
                    </a:ln>
                  </p:spPr>
                  <p:txBody>
                    <a:bodyPr/>
                    <a:lstStyle/>
                    <a:p>
                      <a:pPr algn="ctr">
                        <a:spcAft>
                          <a:spcPts val="1000"/>
                        </a:spcAft>
                      </a:pPr>
                      <a:r>
                        <a:rPr lang="ar-SA" sz="1100"/>
                        <a:t>الدورة</a:t>
                      </a:r>
                      <a:endParaRPr lang="ar-SA"/>
                    </a:p>
                  </p:txBody>
                </p:sp>
              </p:grpSp>
              <p:grpSp>
                <p:nvGrpSpPr>
                  <p:cNvPr id="26704" name="Group 31"/>
                  <p:cNvGrpSpPr>
                    <a:grpSpLocks/>
                  </p:cNvGrpSpPr>
                  <p:nvPr/>
                </p:nvGrpSpPr>
                <p:grpSpPr bwMode="auto">
                  <a:xfrm>
                    <a:off x="6840" y="10080"/>
                    <a:ext cx="1620" cy="720"/>
                    <a:chOff x="5300" y="12420"/>
                    <a:chExt cx="1620" cy="720"/>
                  </a:xfrm>
                </p:grpSpPr>
                <p:sp>
                  <p:nvSpPr>
                    <p:cNvPr id="2671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11" name="Text Box 3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الدورة</a:t>
                      </a:r>
                      <a:endParaRPr lang="ar-SA" u="sng" dirty="0"/>
                    </a:p>
                  </p:txBody>
                </p:sp>
              </p:grpSp>
              <p:grpSp>
                <p:nvGrpSpPr>
                  <p:cNvPr id="26705" name="Group 34"/>
                  <p:cNvGrpSpPr>
                    <a:grpSpLocks/>
                  </p:cNvGrpSpPr>
                  <p:nvPr/>
                </p:nvGrpSpPr>
                <p:grpSpPr bwMode="auto">
                  <a:xfrm>
                    <a:off x="8640" y="10080"/>
                    <a:ext cx="2340" cy="740"/>
                    <a:chOff x="8640" y="10080"/>
                    <a:chExt cx="2340" cy="740"/>
                  </a:xfrm>
                </p:grpSpPr>
                <p:sp>
                  <p:nvSpPr>
                    <p:cNvPr id="26708"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9" name="Text Box 36"/>
                    <p:cNvSpPr txBox="1">
                      <a:spLocks noChangeArrowheads="1"/>
                    </p:cNvSpPr>
                    <p:nvPr/>
                  </p:nvSpPr>
                  <p:spPr bwMode="auto">
                    <a:xfrm>
                      <a:off x="8640" y="10260"/>
                      <a:ext cx="2340" cy="560"/>
                    </a:xfrm>
                    <a:prstGeom prst="rect">
                      <a:avLst/>
                    </a:prstGeom>
                    <a:noFill/>
                    <a:ln w="9525">
                      <a:noFill/>
                      <a:miter lim="800000"/>
                      <a:headEnd/>
                      <a:tailEnd/>
                    </a:ln>
                  </p:spPr>
                  <p:txBody>
                    <a:bodyPr/>
                    <a:lstStyle/>
                    <a:p>
                      <a:pPr algn="ctr">
                        <a:spcAft>
                          <a:spcPts val="1000"/>
                        </a:spcAft>
                      </a:pPr>
                      <a:r>
                        <a:rPr lang="ar-SA" sz="1100"/>
                        <a:t>عدد ساعات الدورة</a:t>
                      </a:r>
                      <a:endParaRPr lang="ar-SA"/>
                    </a:p>
                  </p:txBody>
                </p:sp>
              </p:grpSp>
              <p:sp>
                <p:nvSpPr>
                  <p:cNvPr id="267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a:lstStyle/>
                  <a:p>
                    <a:endParaRPr lang="ar-SA"/>
                  </a:p>
                </p:txBody>
              </p:sp>
              <p:sp>
                <p:nvSpPr>
                  <p:cNvPr id="267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a:lstStyle/>
                  <a:p>
                    <a:endParaRPr lang="ar-SA"/>
                  </a:p>
                </p:txBody>
              </p:sp>
            </p:grpSp>
            <p:grpSp>
              <p:nvGrpSpPr>
                <p:cNvPr id="26637" name="Group 40"/>
                <p:cNvGrpSpPr>
                  <a:grpSpLocks/>
                </p:cNvGrpSpPr>
                <p:nvPr/>
              </p:nvGrpSpPr>
              <p:grpSpPr bwMode="auto">
                <a:xfrm>
                  <a:off x="4280" y="3600"/>
                  <a:ext cx="7409" cy="2320"/>
                  <a:chOff x="4280" y="3600"/>
                  <a:chExt cx="7409" cy="2320"/>
                </a:xfrm>
              </p:grpSpPr>
              <p:grpSp>
                <p:nvGrpSpPr>
                  <p:cNvPr id="26673" name="Group 41"/>
                  <p:cNvGrpSpPr>
                    <a:grpSpLocks/>
                  </p:cNvGrpSpPr>
                  <p:nvPr/>
                </p:nvGrpSpPr>
                <p:grpSpPr bwMode="auto">
                  <a:xfrm>
                    <a:off x="6329" y="3600"/>
                    <a:ext cx="5360" cy="2320"/>
                    <a:chOff x="6329" y="3600"/>
                    <a:chExt cx="5360" cy="2320"/>
                  </a:xfrm>
                </p:grpSpPr>
                <p:grpSp>
                  <p:nvGrpSpPr>
                    <p:cNvPr id="26680" name="Group 42"/>
                    <p:cNvGrpSpPr>
                      <a:grpSpLocks/>
                    </p:cNvGrpSpPr>
                    <p:nvPr/>
                  </p:nvGrpSpPr>
                  <p:grpSpPr bwMode="auto">
                    <a:xfrm>
                      <a:off x="8229" y="4480"/>
                      <a:ext cx="1800" cy="900"/>
                      <a:chOff x="6840" y="12060"/>
                      <a:chExt cx="1800" cy="900"/>
                    </a:xfrm>
                  </p:grpSpPr>
                  <p:sp>
                    <p:nvSpPr>
                      <p:cNvPr id="2670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702" name="Text Box 44"/>
                      <p:cNvSpPr txBox="1">
                        <a:spLocks noChangeArrowheads="1"/>
                      </p:cNvSpPr>
                      <p:nvPr/>
                    </p:nvSpPr>
                    <p:spPr bwMode="auto">
                      <a:xfrm>
                        <a:off x="7200" y="12280"/>
                        <a:ext cx="1080" cy="62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6681" name="Group 45"/>
                    <p:cNvGrpSpPr>
                      <a:grpSpLocks/>
                    </p:cNvGrpSpPr>
                    <p:nvPr/>
                  </p:nvGrpSpPr>
                  <p:grpSpPr bwMode="auto">
                    <a:xfrm>
                      <a:off x="6529" y="5200"/>
                      <a:ext cx="1620" cy="720"/>
                      <a:chOff x="5300" y="12420"/>
                      <a:chExt cx="1620" cy="720"/>
                    </a:xfrm>
                  </p:grpSpPr>
                  <p:sp>
                    <p:nvSpPr>
                      <p:cNvPr id="26699"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700" name="Text Box 4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الرقم الأكاديمي</a:t>
                        </a:r>
                        <a:endParaRPr lang="ar-SA" dirty="0"/>
                      </a:p>
                    </p:txBody>
                  </p:sp>
                </p:grpSp>
                <p:grpSp>
                  <p:nvGrpSpPr>
                    <p:cNvPr id="26682" name="Group 48"/>
                    <p:cNvGrpSpPr>
                      <a:grpSpLocks/>
                    </p:cNvGrpSpPr>
                    <p:nvPr/>
                  </p:nvGrpSpPr>
                  <p:grpSpPr bwMode="auto">
                    <a:xfrm>
                      <a:off x="6329" y="4480"/>
                      <a:ext cx="1620" cy="720"/>
                      <a:chOff x="5300" y="12420"/>
                      <a:chExt cx="1620" cy="720"/>
                    </a:xfrm>
                  </p:grpSpPr>
                  <p:sp>
                    <p:nvSpPr>
                      <p:cNvPr id="2669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8" name="Text Box 5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6683" name="Group 51"/>
                    <p:cNvGrpSpPr>
                      <a:grpSpLocks/>
                    </p:cNvGrpSpPr>
                    <p:nvPr/>
                  </p:nvGrpSpPr>
                  <p:grpSpPr bwMode="auto">
                    <a:xfrm>
                      <a:off x="6609" y="3760"/>
                      <a:ext cx="1620" cy="720"/>
                      <a:chOff x="5300" y="12420"/>
                      <a:chExt cx="1620" cy="720"/>
                    </a:xfrm>
                  </p:grpSpPr>
                  <p:sp>
                    <p:nvSpPr>
                      <p:cNvPr id="26695"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6" name="Text Box 5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تاريخ الميلاد</a:t>
                        </a:r>
                        <a:endParaRPr lang="ar-SA"/>
                      </a:p>
                    </p:txBody>
                  </p:sp>
                </p:grpSp>
                <p:grpSp>
                  <p:nvGrpSpPr>
                    <p:cNvPr id="26684" name="Group 54"/>
                    <p:cNvGrpSpPr>
                      <a:grpSpLocks/>
                    </p:cNvGrpSpPr>
                    <p:nvPr/>
                  </p:nvGrpSpPr>
                  <p:grpSpPr bwMode="auto">
                    <a:xfrm>
                      <a:off x="8269" y="3600"/>
                      <a:ext cx="1620" cy="720"/>
                      <a:chOff x="5300" y="12420"/>
                      <a:chExt cx="1620" cy="720"/>
                    </a:xfrm>
                  </p:grpSpPr>
                  <p:sp>
                    <p:nvSpPr>
                      <p:cNvPr id="2669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94" name="Text Box 56"/>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grpSp>
                  <p:nvGrpSpPr>
                    <p:cNvPr id="26685" name="Group 57"/>
                    <p:cNvGrpSpPr>
                      <a:grpSpLocks/>
                    </p:cNvGrpSpPr>
                    <p:nvPr/>
                  </p:nvGrpSpPr>
                  <p:grpSpPr bwMode="auto">
                    <a:xfrm>
                      <a:off x="10069" y="3940"/>
                      <a:ext cx="1620" cy="720"/>
                      <a:chOff x="5300" y="12420"/>
                      <a:chExt cx="1620" cy="720"/>
                    </a:xfrm>
                  </p:grpSpPr>
                  <p:sp>
                    <p:nvSpPr>
                      <p:cNvPr id="26691"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92" name="Text Box 59"/>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sp>
                  <p:nvSpPr>
                    <p:cNvPr id="26686"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a:lstStyle/>
                    <a:p>
                      <a:endParaRPr lang="ar-SA"/>
                    </a:p>
                  </p:txBody>
                </p:sp>
                <p:sp>
                  <p:nvSpPr>
                    <p:cNvPr id="26687"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a:lstStyle/>
                    <a:p>
                      <a:endParaRPr lang="ar-SA"/>
                    </a:p>
                  </p:txBody>
                </p:sp>
                <p:sp>
                  <p:nvSpPr>
                    <p:cNvPr id="26688"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a:lstStyle/>
                    <a:p>
                      <a:endParaRPr lang="ar-SA"/>
                    </a:p>
                  </p:txBody>
                </p:sp>
                <p:sp>
                  <p:nvSpPr>
                    <p:cNvPr id="26689"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a:lstStyle/>
                    <a:p>
                      <a:endParaRPr lang="ar-SA"/>
                    </a:p>
                  </p:txBody>
                </p:sp>
                <p:sp>
                  <p:nvSpPr>
                    <p:cNvPr id="26690"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a:lstStyle/>
                    <a:p>
                      <a:endParaRPr lang="ar-SA"/>
                    </a:p>
                  </p:txBody>
                </p:sp>
              </p:grpSp>
              <p:sp>
                <p:nvSpPr>
                  <p:cNvPr id="26674"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75"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a:lstStyle/>
                  <a:p>
                    <a:endParaRPr lang="ar-SA"/>
                  </a:p>
                </p:txBody>
              </p:sp>
              <p:sp>
                <p:nvSpPr>
                  <p:cNvPr id="26676"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a:lstStyle/>
                  <a:p>
                    <a:endParaRPr lang="ar-SA"/>
                  </a:p>
                </p:txBody>
              </p:sp>
              <p:sp>
                <p:nvSpPr>
                  <p:cNvPr id="26677"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78"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a:lstStyle/>
                  <a:p>
                    <a:endParaRPr lang="ar-SA"/>
                  </a:p>
                </p:txBody>
              </p:sp>
              <p:sp>
                <p:nvSpPr>
                  <p:cNvPr id="26679"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nvGrpSpPr>
                <p:cNvPr id="26638" name="Group 71"/>
                <p:cNvGrpSpPr>
                  <a:grpSpLocks/>
                </p:cNvGrpSpPr>
                <p:nvPr/>
              </p:nvGrpSpPr>
              <p:grpSpPr bwMode="auto">
                <a:xfrm>
                  <a:off x="360" y="6418"/>
                  <a:ext cx="4029" cy="4182"/>
                  <a:chOff x="360" y="6418"/>
                  <a:chExt cx="4029" cy="4182"/>
                </a:xfrm>
              </p:grpSpPr>
              <p:grpSp>
                <p:nvGrpSpPr>
                  <p:cNvPr id="26639" name="Group 72"/>
                  <p:cNvGrpSpPr>
                    <a:grpSpLocks/>
                  </p:cNvGrpSpPr>
                  <p:nvPr/>
                </p:nvGrpSpPr>
                <p:grpSpPr bwMode="auto">
                  <a:xfrm>
                    <a:off x="669" y="6418"/>
                    <a:ext cx="3720" cy="3420"/>
                    <a:chOff x="429" y="5902"/>
                    <a:chExt cx="3720" cy="3420"/>
                  </a:xfrm>
                </p:grpSpPr>
                <p:grpSp>
                  <p:nvGrpSpPr>
                    <p:cNvPr id="26646" name="Group 73"/>
                    <p:cNvGrpSpPr>
                      <a:grpSpLocks/>
                    </p:cNvGrpSpPr>
                    <p:nvPr/>
                  </p:nvGrpSpPr>
                  <p:grpSpPr bwMode="auto">
                    <a:xfrm>
                      <a:off x="2349" y="7342"/>
                      <a:ext cx="1800" cy="900"/>
                      <a:chOff x="2340" y="12060"/>
                      <a:chExt cx="1800" cy="900"/>
                    </a:xfrm>
                  </p:grpSpPr>
                  <p:sp>
                    <p:nvSpPr>
                      <p:cNvPr id="26671"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a:lstStyle/>
                      <a:p>
                        <a:endParaRPr lang="ar-SA">
                          <a:latin typeface="Comic Sans MS" pitchFamily="66" charset="0"/>
                          <a:cs typeface="Tahoma" pitchFamily="34" charset="0"/>
                        </a:endParaRPr>
                      </a:p>
                    </p:txBody>
                  </p:sp>
                  <p:sp>
                    <p:nvSpPr>
                      <p:cNvPr id="26672" name="Text Box 75"/>
                      <p:cNvSpPr txBox="1">
                        <a:spLocks noChangeArrowheads="1"/>
                      </p:cNvSpPr>
                      <p:nvPr/>
                    </p:nvSpPr>
                    <p:spPr bwMode="auto">
                      <a:xfrm>
                        <a:off x="2680" y="12280"/>
                        <a:ext cx="1080" cy="600"/>
                      </a:xfrm>
                      <a:prstGeom prst="rect">
                        <a:avLst/>
                      </a:prstGeom>
                      <a:noFill/>
                      <a:ln w="9525">
                        <a:noFill/>
                        <a:miter lim="800000"/>
                        <a:headEnd/>
                        <a:tailEnd/>
                      </a:ln>
                    </p:spPr>
                    <p:txBody>
                      <a:bodyPr/>
                      <a:lstStyle/>
                      <a:p>
                        <a:pPr algn="ctr">
                          <a:spcAft>
                            <a:spcPts val="1000"/>
                          </a:spcAft>
                        </a:pPr>
                        <a:r>
                          <a:rPr lang="ar-SA" sz="1100" dirty="0"/>
                          <a:t>المدرب</a:t>
                        </a:r>
                        <a:endParaRPr lang="ar-SA" dirty="0"/>
                      </a:p>
                    </p:txBody>
                  </p:sp>
                </p:grpSp>
                <p:grpSp>
                  <p:nvGrpSpPr>
                    <p:cNvPr id="26647" name="Group 76"/>
                    <p:cNvGrpSpPr>
                      <a:grpSpLocks/>
                    </p:cNvGrpSpPr>
                    <p:nvPr/>
                  </p:nvGrpSpPr>
                  <p:grpSpPr bwMode="auto">
                    <a:xfrm>
                      <a:off x="2529" y="6442"/>
                      <a:ext cx="1620" cy="720"/>
                      <a:chOff x="5300" y="12420"/>
                      <a:chExt cx="1620" cy="720"/>
                    </a:xfrm>
                  </p:grpSpPr>
                  <p:sp>
                    <p:nvSpPr>
                      <p:cNvPr id="26669"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a:lstStyle/>
                      <a:p>
                        <a:endParaRPr lang="ar-SA">
                          <a:latin typeface="Comic Sans MS" pitchFamily="66" charset="0"/>
                          <a:cs typeface="Tahoma" pitchFamily="34" charset="0"/>
                        </a:endParaRPr>
                      </a:p>
                    </p:txBody>
                  </p:sp>
                  <p:sp>
                    <p:nvSpPr>
                      <p:cNvPr id="26670" name="Text Box 78"/>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رقم الهاتف</a:t>
                        </a:r>
                        <a:endParaRPr lang="ar-SA"/>
                      </a:p>
                    </p:txBody>
                  </p:sp>
                </p:grpSp>
                <p:grpSp>
                  <p:nvGrpSpPr>
                    <p:cNvPr id="26648" name="Group 79"/>
                    <p:cNvGrpSpPr>
                      <a:grpSpLocks/>
                    </p:cNvGrpSpPr>
                    <p:nvPr/>
                  </p:nvGrpSpPr>
                  <p:grpSpPr bwMode="auto">
                    <a:xfrm>
                      <a:off x="1829" y="8602"/>
                      <a:ext cx="1620" cy="720"/>
                      <a:chOff x="5300" y="12420"/>
                      <a:chExt cx="1620" cy="720"/>
                    </a:xfrm>
                  </p:grpSpPr>
                  <p:sp>
                    <p:nvSpPr>
                      <p:cNvPr id="26667"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8" name="Text Box 81"/>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u="sng" dirty="0"/>
                          <a:t>رقم المدرب</a:t>
                        </a:r>
                        <a:endParaRPr lang="ar-SA" dirty="0"/>
                      </a:p>
                    </p:txBody>
                  </p:sp>
                </p:grpSp>
                <p:grpSp>
                  <p:nvGrpSpPr>
                    <p:cNvPr id="26649" name="Group 82"/>
                    <p:cNvGrpSpPr>
                      <a:grpSpLocks/>
                    </p:cNvGrpSpPr>
                    <p:nvPr/>
                  </p:nvGrpSpPr>
                  <p:grpSpPr bwMode="auto">
                    <a:xfrm>
                      <a:off x="729" y="8062"/>
                      <a:ext cx="1620" cy="720"/>
                      <a:chOff x="5300" y="12420"/>
                      <a:chExt cx="1620" cy="720"/>
                    </a:xfrm>
                  </p:grpSpPr>
                  <p:sp>
                    <p:nvSpPr>
                      <p:cNvPr id="26665"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6" name="Text Box 84"/>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dirty="0"/>
                          <a:t>اسم المدرب</a:t>
                        </a:r>
                        <a:endParaRPr lang="ar-SA" dirty="0"/>
                      </a:p>
                    </p:txBody>
                  </p:sp>
                </p:grpSp>
                <p:grpSp>
                  <p:nvGrpSpPr>
                    <p:cNvPr id="26650" name="Group 85"/>
                    <p:cNvGrpSpPr>
                      <a:grpSpLocks/>
                    </p:cNvGrpSpPr>
                    <p:nvPr/>
                  </p:nvGrpSpPr>
                  <p:grpSpPr bwMode="auto">
                    <a:xfrm>
                      <a:off x="549" y="7242"/>
                      <a:ext cx="1620" cy="720"/>
                      <a:chOff x="5300" y="12420"/>
                      <a:chExt cx="1620" cy="720"/>
                    </a:xfrm>
                  </p:grpSpPr>
                  <p:sp>
                    <p:nvSpPr>
                      <p:cNvPr id="26663"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4" name="Text Box 87"/>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التخصص</a:t>
                        </a:r>
                        <a:endParaRPr lang="ar-SA"/>
                      </a:p>
                    </p:txBody>
                  </p:sp>
                </p:grpSp>
                <p:grpSp>
                  <p:nvGrpSpPr>
                    <p:cNvPr id="26651" name="Group 88"/>
                    <p:cNvGrpSpPr>
                      <a:grpSpLocks/>
                    </p:cNvGrpSpPr>
                    <p:nvPr/>
                  </p:nvGrpSpPr>
                  <p:grpSpPr bwMode="auto">
                    <a:xfrm>
                      <a:off x="429" y="6462"/>
                      <a:ext cx="1620" cy="720"/>
                      <a:chOff x="5300" y="12420"/>
                      <a:chExt cx="1620" cy="720"/>
                    </a:xfrm>
                  </p:grpSpPr>
                  <p:sp>
                    <p:nvSpPr>
                      <p:cNvPr id="26661"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2" name="Text Box 90"/>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مصدر التخصص</a:t>
                        </a:r>
                        <a:endParaRPr lang="ar-SA"/>
                      </a:p>
                    </p:txBody>
                  </p:sp>
                </p:grpSp>
                <p:grpSp>
                  <p:nvGrpSpPr>
                    <p:cNvPr id="26652" name="Group 91"/>
                    <p:cNvGrpSpPr>
                      <a:grpSpLocks/>
                    </p:cNvGrpSpPr>
                    <p:nvPr/>
                  </p:nvGrpSpPr>
                  <p:grpSpPr bwMode="auto">
                    <a:xfrm>
                      <a:off x="1449" y="5902"/>
                      <a:ext cx="1620" cy="720"/>
                      <a:chOff x="5300" y="12420"/>
                      <a:chExt cx="1620" cy="720"/>
                    </a:xfrm>
                  </p:grpSpPr>
                  <p:sp>
                    <p:nvSpPr>
                      <p:cNvPr id="26659"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a:lstStyle/>
                      <a:p>
                        <a:endParaRPr lang="ar-SA">
                          <a:latin typeface="Comic Sans MS" pitchFamily="66" charset="0"/>
                          <a:cs typeface="Tahoma" pitchFamily="34" charset="0"/>
                        </a:endParaRPr>
                      </a:p>
                    </p:txBody>
                  </p:sp>
                  <p:sp>
                    <p:nvSpPr>
                      <p:cNvPr id="26660" name="Text Box 93"/>
                      <p:cNvSpPr txBox="1">
                        <a:spLocks noChangeArrowheads="1"/>
                      </p:cNvSpPr>
                      <p:nvPr/>
                    </p:nvSpPr>
                    <p:spPr bwMode="auto">
                      <a:xfrm>
                        <a:off x="5300" y="12520"/>
                        <a:ext cx="1620" cy="460"/>
                      </a:xfrm>
                      <a:prstGeom prst="rect">
                        <a:avLst/>
                      </a:prstGeom>
                      <a:noFill/>
                      <a:ln w="9525">
                        <a:noFill/>
                        <a:miter lim="800000"/>
                        <a:headEnd/>
                        <a:tailEnd/>
                      </a:ln>
                    </p:spPr>
                    <p:txBody>
                      <a:bodyPr/>
                      <a:lstStyle/>
                      <a:p>
                        <a:pPr algn="ctr">
                          <a:spcAft>
                            <a:spcPts val="1000"/>
                          </a:spcAft>
                        </a:pPr>
                        <a:r>
                          <a:rPr lang="ar-SA" sz="1100"/>
                          <a:t>السكن</a:t>
                        </a:r>
                        <a:endParaRPr lang="ar-SA"/>
                      </a:p>
                    </p:txBody>
                  </p:sp>
                </p:grpSp>
                <p:sp>
                  <p:nvSpPr>
                    <p:cNvPr id="26653"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a:lstStyle/>
                    <a:p>
                      <a:endParaRPr lang="ar-SA"/>
                    </a:p>
                  </p:txBody>
                </p:sp>
                <p:sp>
                  <p:nvSpPr>
                    <p:cNvPr id="26654"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a:lstStyle/>
                    <a:p>
                      <a:endParaRPr lang="ar-SA"/>
                    </a:p>
                  </p:txBody>
                </p:sp>
                <p:sp>
                  <p:nvSpPr>
                    <p:cNvPr id="26655"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a:lstStyle/>
                    <a:p>
                      <a:endParaRPr lang="ar-SA"/>
                    </a:p>
                  </p:txBody>
                </p:sp>
                <p:sp>
                  <p:nvSpPr>
                    <p:cNvPr id="26656"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a:lstStyle/>
                    <a:p>
                      <a:endParaRPr lang="ar-SA"/>
                    </a:p>
                  </p:txBody>
                </p:sp>
                <p:sp>
                  <p:nvSpPr>
                    <p:cNvPr id="26657"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a:lstStyle/>
                    <a:p>
                      <a:endParaRPr lang="ar-SA"/>
                    </a:p>
                  </p:txBody>
                </p:sp>
                <p:sp>
                  <p:nvSpPr>
                    <p:cNvPr id="26658"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a:lstStyle/>
                    <a:p>
                      <a:endParaRPr lang="ar-SA"/>
                    </a:p>
                  </p:txBody>
                </p:sp>
              </p:grpSp>
              <p:sp>
                <p:nvSpPr>
                  <p:cNvPr id="26640"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الأول</a:t>
                    </a:r>
                    <a:endParaRPr lang="ar-SA"/>
                  </a:p>
                </p:txBody>
              </p:sp>
              <p:sp>
                <p:nvSpPr>
                  <p:cNvPr id="26641"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a:lstStyle/>
                  <a:p>
                    <a:endParaRPr lang="ar-SA"/>
                  </a:p>
                </p:txBody>
              </p:sp>
              <p:sp>
                <p:nvSpPr>
                  <p:cNvPr id="26642"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a:lstStyle/>
                  <a:p>
                    <a:endParaRPr lang="ar-SA"/>
                  </a:p>
                </p:txBody>
              </p:sp>
              <p:sp>
                <p:nvSpPr>
                  <p:cNvPr id="26643"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الأب</a:t>
                    </a:r>
                    <a:endParaRPr lang="ar-SA"/>
                  </a:p>
                </p:txBody>
              </p:sp>
              <p:sp>
                <p:nvSpPr>
                  <p:cNvPr id="26644"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a:lstStyle/>
                  <a:p>
                    <a:endParaRPr lang="ar-SA"/>
                  </a:p>
                </p:txBody>
              </p:sp>
              <p:sp>
                <p:nvSpPr>
                  <p:cNvPr id="26645"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a:lstStyle/>
                  <a:p>
                    <a:pPr algn="ctr">
                      <a:spcAft>
                        <a:spcPts val="1000"/>
                      </a:spcAft>
                    </a:pPr>
                    <a:r>
                      <a:rPr lang="ar-SA" sz="1100"/>
                      <a:t>العائلة</a:t>
                    </a:r>
                    <a:endParaRPr lang="ar-SA"/>
                  </a:p>
                </p:txBody>
              </p:sp>
            </p:grpSp>
          </p:grpSp>
        </p:grpSp>
        <p:sp>
          <p:nvSpPr>
            <p:cNvPr id="26628" name="Text Box 106"/>
            <p:cNvSpPr txBox="1">
              <a:spLocks noChangeArrowheads="1"/>
            </p:cNvSpPr>
            <p:nvPr/>
          </p:nvSpPr>
          <p:spPr bwMode="auto">
            <a:xfrm>
              <a:off x="8054" y="5760"/>
              <a:ext cx="1086"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a:p>
              <a:pPr algn="ctr">
                <a:spcAft>
                  <a:spcPts val="1000"/>
                </a:spcAft>
              </a:pPr>
              <a:endParaRPr lang="ar-SA" sz="1400" b="1" dirty="0"/>
            </a:p>
          </p:txBody>
        </p:sp>
        <p:sp>
          <p:nvSpPr>
            <p:cNvPr id="26630" name="Text Box 108"/>
            <p:cNvSpPr txBox="1">
              <a:spLocks noChangeArrowheads="1"/>
            </p:cNvSpPr>
            <p:nvPr/>
          </p:nvSpPr>
          <p:spPr bwMode="auto">
            <a:xfrm>
              <a:off x="4460" y="8340"/>
              <a:ext cx="720" cy="540"/>
            </a:xfrm>
            <a:prstGeom prst="rect">
              <a:avLst/>
            </a:prstGeom>
            <a:noFill/>
            <a:ln w="9525">
              <a:noFill/>
              <a:miter lim="800000"/>
              <a:headEnd/>
              <a:tailEnd/>
            </a:ln>
          </p:spPr>
          <p:txBody>
            <a:bodyPr/>
            <a:lstStyle/>
            <a:p>
              <a:pPr algn="ctr">
                <a:spcAft>
                  <a:spcPts val="1000"/>
                </a:spcAft>
              </a:pPr>
              <a:r>
                <a:rPr lang="en-US" sz="1400" b="1" dirty="0"/>
                <a:t>M</a:t>
              </a:r>
              <a:endParaRPr lang="ar-SA" sz="1400" b="1" dirty="0"/>
            </a:p>
          </p:txBody>
        </p:sp>
        <p:sp>
          <p:nvSpPr>
            <p:cNvPr id="26631" name="Text Box 109"/>
            <p:cNvSpPr txBox="1">
              <a:spLocks noChangeArrowheads="1"/>
            </p:cNvSpPr>
            <p:nvPr/>
          </p:nvSpPr>
          <p:spPr bwMode="auto">
            <a:xfrm>
              <a:off x="6300" y="91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2" name="Text Box 110"/>
            <p:cNvSpPr txBox="1">
              <a:spLocks noChangeArrowheads="1"/>
            </p:cNvSpPr>
            <p:nvPr/>
          </p:nvSpPr>
          <p:spPr bwMode="auto">
            <a:xfrm>
              <a:off x="5300" y="6840"/>
              <a:ext cx="720" cy="540"/>
            </a:xfrm>
            <a:prstGeom prst="rect">
              <a:avLst/>
            </a:prstGeom>
            <a:noFill/>
            <a:ln w="9525">
              <a:noFill/>
              <a:miter lim="800000"/>
              <a:headEnd/>
              <a:tailEnd/>
            </a:ln>
          </p:spPr>
          <p:txBody>
            <a:bodyPr/>
            <a:lstStyle/>
            <a:p>
              <a:pPr algn="ctr">
                <a:spcAft>
                  <a:spcPts val="1000"/>
                </a:spcAft>
              </a:pPr>
              <a:r>
                <a:rPr lang="en-US" sz="1400" b="1"/>
                <a:t>N</a:t>
              </a:r>
              <a:endParaRPr lang="ar-SA" sz="1400" b="1"/>
            </a:p>
          </p:txBody>
        </p:sp>
        <p:sp>
          <p:nvSpPr>
            <p:cNvPr id="26633" name="Text Box 111"/>
            <p:cNvSpPr txBox="1">
              <a:spLocks noChangeArrowheads="1"/>
            </p:cNvSpPr>
            <p:nvPr/>
          </p:nvSpPr>
          <p:spPr bwMode="auto">
            <a:xfrm>
              <a:off x="6660" y="5880"/>
              <a:ext cx="720" cy="540"/>
            </a:xfrm>
            <a:prstGeom prst="rect">
              <a:avLst/>
            </a:prstGeom>
            <a:noFill/>
            <a:ln w="9525">
              <a:noFill/>
              <a:miter lim="800000"/>
              <a:headEnd/>
              <a:tailEnd/>
            </a:ln>
          </p:spPr>
          <p:txBody>
            <a:bodyPr/>
            <a:lstStyle/>
            <a:p>
              <a:pPr algn="ctr">
                <a:spcAft>
                  <a:spcPts val="1000"/>
                </a:spcAft>
              </a:pPr>
              <a:r>
                <a:rPr lang="en-US" sz="1400" b="1"/>
                <a:t>M</a:t>
              </a:r>
              <a:endParaRPr lang="ar-SA" sz="1400" b="1"/>
            </a:p>
          </p:txBody>
        </p:sp>
        <p:sp>
          <p:nvSpPr>
            <p:cNvPr id="26629" name="Text Box 107"/>
            <p:cNvSpPr txBox="1">
              <a:spLocks noChangeArrowheads="1"/>
            </p:cNvSpPr>
            <p:nvPr/>
          </p:nvSpPr>
          <p:spPr bwMode="auto">
            <a:xfrm>
              <a:off x="8200" y="7960"/>
              <a:ext cx="720" cy="540"/>
            </a:xfrm>
            <a:prstGeom prst="rect">
              <a:avLst/>
            </a:prstGeom>
            <a:noFill/>
            <a:ln w="9525">
              <a:noFill/>
              <a:miter lim="800000"/>
              <a:headEnd/>
              <a:tailEnd/>
            </a:ln>
          </p:spPr>
          <p:txBody>
            <a:bodyPr/>
            <a:lstStyle/>
            <a:p>
              <a:pPr algn="ctr">
                <a:spcAft>
                  <a:spcPts val="1000"/>
                </a:spcAft>
              </a:pPr>
              <a:r>
                <a:rPr lang="en-US" sz="1400" b="1" dirty="0"/>
                <a:t>N</a:t>
              </a:r>
              <a:endParaRPr lang="ar-SA" sz="1400" b="1" dirty="0"/>
            </a:p>
          </p:txBody>
        </p:sp>
      </p:grpSp>
      <p:sp>
        <p:nvSpPr>
          <p:cNvPr id="108" name="Slide Number Placeholder 107"/>
          <p:cNvSpPr>
            <a:spLocks noGrp="1"/>
          </p:cNvSpPr>
          <p:nvPr>
            <p:ph type="sldNum" sz="quarter" idx="12"/>
          </p:nvPr>
        </p:nvSpPr>
        <p:spPr/>
        <p:txBody>
          <a:bodyPr/>
          <a:lstStyle/>
          <a:p>
            <a:pPr>
              <a:defRPr/>
            </a:pPr>
            <a:fld id="{8D8E2136-1D52-404E-9F72-638376FF357E}" type="slidenum">
              <a:rPr lang="ar-SA" smtClean="0"/>
              <a:pPr>
                <a:defRPr/>
              </a:pPr>
              <a:t>38</a:t>
            </a:fld>
            <a:endParaRPr lang="ar-SA"/>
          </a:p>
        </p:txBody>
      </p:sp>
      <p:sp>
        <p:nvSpPr>
          <p:cNvPr id="109" name="Oval 119"/>
          <p:cNvSpPr>
            <a:spLocks noChangeArrowheads="1"/>
          </p:cNvSpPr>
          <p:nvPr/>
        </p:nvSpPr>
        <p:spPr bwMode="auto">
          <a:xfrm>
            <a:off x="4427984" y="5373216"/>
            <a:ext cx="914479" cy="576064"/>
          </a:xfrm>
          <a:prstGeom prst="ellipse">
            <a:avLst/>
          </a:prstGeom>
          <a:solidFill>
            <a:srgbClr val="FFFFFF"/>
          </a:solidFill>
          <a:ln w="9525">
            <a:solidFill>
              <a:srgbClr val="000000"/>
            </a:solidFill>
            <a:round/>
            <a:headEnd/>
            <a:tailEnd/>
          </a:ln>
        </p:spPr>
        <p:txBody>
          <a:bodyPr/>
          <a:lstStyle/>
          <a:p>
            <a:r>
              <a:rPr lang="ar-SA" sz="1200" dirty="0"/>
              <a:t>اسم الدورة</a:t>
            </a:r>
          </a:p>
          <a:p>
            <a:endParaRPr lang="ar-SA" dirty="0">
              <a:latin typeface="Comic Sans MS" pitchFamily="66" charset="0"/>
              <a:cs typeface="Tahoma" pitchFamily="34" charset="0"/>
            </a:endParaRPr>
          </a:p>
        </p:txBody>
      </p:sp>
      <p:sp>
        <p:nvSpPr>
          <p:cNvPr id="110" name="Line 38"/>
          <p:cNvSpPr>
            <a:spLocks noChangeShapeType="1"/>
          </p:cNvSpPr>
          <p:nvPr/>
        </p:nvSpPr>
        <p:spPr bwMode="auto">
          <a:xfrm flipV="1">
            <a:off x="5220072" y="5229200"/>
            <a:ext cx="360040" cy="216024"/>
          </a:xfrm>
          <a:prstGeom prst="line">
            <a:avLst/>
          </a:prstGeom>
          <a:noFill/>
          <a:ln w="9525">
            <a:solidFill>
              <a:srgbClr val="000000"/>
            </a:solidFill>
            <a:round/>
            <a:headEnd/>
            <a:tailEnd/>
          </a:ln>
        </p:spPr>
        <p:txBody>
          <a:bodyPr/>
          <a:lstStyle/>
          <a:p>
            <a:endParaRPr lang="ar-S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a:t>درجة العلاقه (أحاديه-ثنائيه-ثلاثيه)</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39</a:t>
            </a:fld>
            <a:endParaRPr lang="ar-SA"/>
          </a:p>
        </p:txBody>
      </p:sp>
      <p:sp>
        <p:nvSpPr>
          <p:cNvPr id="5" name="Rectangle 4"/>
          <p:cNvSpPr/>
          <p:nvPr/>
        </p:nvSpPr>
        <p:spPr>
          <a:xfrm>
            <a:off x="395536"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iamond 5"/>
          <p:cNvSpPr/>
          <p:nvPr/>
        </p:nvSpPr>
        <p:spPr>
          <a:xfrm>
            <a:off x="1547664" y="2918619"/>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863588" y="3710707"/>
            <a:ext cx="0" cy="438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27584" y="2342555"/>
            <a:ext cx="0" cy="438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27584" y="2336230"/>
            <a:ext cx="10441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6" idx="0"/>
          </p:cNvCxnSpPr>
          <p:nvPr/>
        </p:nvCxnSpPr>
        <p:spPr>
          <a:xfrm>
            <a:off x="1871700" y="2336230"/>
            <a:ext cx="0" cy="582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63588" y="414908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2"/>
          </p:cNvCxnSpPr>
          <p:nvPr/>
        </p:nvCxnSpPr>
        <p:spPr>
          <a:xfrm>
            <a:off x="1871700" y="3494683"/>
            <a:ext cx="0" cy="654397"/>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627784"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644008" y="2774603"/>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Diamond 25"/>
          <p:cNvSpPr/>
          <p:nvPr/>
        </p:nvSpPr>
        <p:spPr>
          <a:xfrm>
            <a:off x="3779912" y="2996952"/>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p:cNvCxnSpPr/>
          <p:nvPr/>
        </p:nvCxnSpPr>
        <p:spPr>
          <a:xfrm>
            <a:off x="3563888" y="3284984"/>
            <a:ext cx="504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355976" y="3284984"/>
            <a:ext cx="504057"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012160" y="2780928"/>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8028385" y="2780928"/>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Diamond 39"/>
          <p:cNvSpPr/>
          <p:nvPr/>
        </p:nvSpPr>
        <p:spPr>
          <a:xfrm>
            <a:off x="7164289" y="3003277"/>
            <a:ext cx="648072" cy="57606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p:cNvCxnSpPr/>
          <p:nvPr/>
        </p:nvCxnSpPr>
        <p:spPr>
          <a:xfrm>
            <a:off x="6948264" y="3291309"/>
            <a:ext cx="504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740353" y="3291309"/>
            <a:ext cx="504057"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020273" y="4191626"/>
            <a:ext cx="9361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Straight Connector 46"/>
          <p:cNvCxnSpPr>
            <a:endCxn id="43" idx="0"/>
          </p:cNvCxnSpPr>
          <p:nvPr/>
        </p:nvCxnSpPr>
        <p:spPr>
          <a:xfrm>
            <a:off x="7488325" y="3596111"/>
            <a:ext cx="0" cy="595515"/>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95536" y="5436513"/>
            <a:ext cx="1944216" cy="584775"/>
          </a:xfrm>
          <a:prstGeom prst="rect">
            <a:avLst/>
          </a:prstGeom>
          <a:noFill/>
        </p:spPr>
        <p:txBody>
          <a:bodyPr wrap="square" rtlCol="0">
            <a:spAutoFit/>
          </a:bodyPr>
          <a:lstStyle/>
          <a:p>
            <a:pPr algn="ctr"/>
            <a:r>
              <a:rPr lang="ar-EG" sz="3200" b="1" dirty="0"/>
              <a:t>أحادية</a:t>
            </a:r>
            <a:endParaRPr lang="en-GB" sz="3200" b="1" dirty="0"/>
          </a:p>
        </p:txBody>
      </p:sp>
      <p:sp>
        <p:nvSpPr>
          <p:cNvPr id="50" name="TextBox 49"/>
          <p:cNvSpPr txBox="1"/>
          <p:nvPr/>
        </p:nvSpPr>
        <p:spPr>
          <a:xfrm>
            <a:off x="3419872" y="5508521"/>
            <a:ext cx="1944216" cy="584775"/>
          </a:xfrm>
          <a:prstGeom prst="rect">
            <a:avLst/>
          </a:prstGeom>
          <a:noFill/>
        </p:spPr>
        <p:txBody>
          <a:bodyPr wrap="square" rtlCol="0">
            <a:spAutoFit/>
          </a:bodyPr>
          <a:lstStyle/>
          <a:p>
            <a:pPr algn="ctr"/>
            <a:r>
              <a:rPr lang="ar-EG" sz="3200" b="1" dirty="0"/>
              <a:t>ثنائيه</a:t>
            </a:r>
            <a:endParaRPr lang="en-GB" sz="3200" b="1" dirty="0"/>
          </a:p>
        </p:txBody>
      </p:sp>
      <p:sp>
        <p:nvSpPr>
          <p:cNvPr id="51" name="TextBox 50"/>
          <p:cNvSpPr txBox="1"/>
          <p:nvPr/>
        </p:nvSpPr>
        <p:spPr>
          <a:xfrm>
            <a:off x="6732240" y="5436513"/>
            <a:ext cx="1944216" cy="584775"/>
          </a:xfrm>
          <a:prstGeom prst="rect">
            <a:avLst/>
          </a:prstGeom>
          <a:noFill/>
        </p:spPr>
        <p:txBody>
          <a:bodyPr wrap="square" rtlCol="0">
            <a:spAutoFit/>
          </a:bodyPr>
          <a:lstStyle/>
          <a:p>
            <a:pPr algn="ctr"/>
            <a:r>
              <a:rPr lang="ar-EG" sz="3200" b="1" dirty="0"/>
              <a:t>ثلاثيه</a:t>
            </a:r>
            <a:endParaRPr lang="en-GB" sz="3200" b="1" dirty="0"/>
          </a:p>
        </p:txBody>
      </p:sp>
    </p:spTree>
    <p:extLst>
      <p:ext uri="{BB962C8B-B14F-4D97-AF65-F5344CB8AC3E}">
        <p14:creationId xmlns:p14="http://schemas.microsoft.com/office/powerpoint/2010/main" val="219467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pic>
        <p:nvPicPr>
          <p:cNvPr id="1026" name="Picture 2" descr="http://www.arabteam2000.com/picload/pics_10_05/03_01_06_07_01_00_11363004604.gif"/>
          <p:cNvPicPr>
            <a:picLocks noChangeAspect="1" noChangeArrowheads="1"/>
          </p:cNvPicPr>
          <p:nvPr/>
        </p:nvPicPr>
        <p:blipFill>
          <a:blip r:embed="rId2" cstate="print"/>
          <a:srcRect/>
          <a:stretch>
            <a:fillRect/>
          </a:stretch>
        </p:blipFill>
        <p:spPr bwMode="auto">
          <a:xfrm>
            <a:off x="251520" y="179742"/>
            <a:ext cx="8640960" cy="656162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4664"/>
            <a:ext cx="8260672" cy="1115143"/>
          </a:xfrm>
        </p:spPr>
        <p:txBody>
          <a:bodyPr>
            <a:noAutofit/>
          </a:bodyPr>
          <a:lstStyle/>
          <a:p>
            <a:r>
              <a:rPr lang="ar-EG" sz="2800" dirty="0"/>
              <a:t>درجة العلاقة</a:t>
            </a:r>
            <a:br>
              <a:rPr lang="ar-EG" sz="2800" dirty="0"/>
            </a:br>
            <a:r>
              <a:rPr lang="ar-EG" sz="2800" dirty="0"/>
              <a:t>العلاقات الأحادية </a:t>
            </a:r>
            <a:r>
              <a:rPr lang="en-GB" sz="2800" dirty="0"/>
              <a:t>Unary Relationship</a:t>
            </a:r>
            <a:br>
              <a:rPr lang="en-GB" sz="2800" dirty="0"/>
            </a:br>
            <a:endParaRPr lang="en-GB" sz="2800" dirty="0"/>
          </a:p>
        </p:txBody>
      </p:sp>
      <p:sp>
        <p:nvSpPr>
          <p:cNvPr id="3" name="Content Placeholder 2"/>
          <p:cNvSpPr>
            <a:spLocks noGrp="1"/>
          </p:cNvSpPr>
          <p:nvPr>
            <p:ph idx="1"/>
          </p:nvPr>
        </p:nvSpPr>
        <p:spPr/>
        <p:txBody>
          <a:bodyPr/>
          <a:lstStyle/>
          <a:p>
            <a:r>
              <a:rPr lang="ar-EG" dirty="0"/>
              <a:t>هي علاقة بين الكينونة ونفسها.</a:t>
            </a:r>
          </a:p>
          <a:p>
            <a:r>
              <a:rPr lang="ar-EG" dirty="0"/>
              <a:t>الأصل في العلاقه أن تكون علاقه ثنائيه أي أن هناك كينوناتان من البيانات.</a:t>
            </a:r>
          </a:p>
          <a:p>
            <a:r>
              <a:rPr lang="ar-EG" dirty="0"/>
              <a:t>قد تتوافر بغض الشروط في بعض الأمثلة أو الحالات بما يسمح بدمجها في علاقة واحدة أحادية طبقا لـ:</a:t>
            </a:r>
          </a:p>
          <a:p>
            <a:pPr marL="719138">
              <a:buFont typeface="Wingdings" panose="05000000000000000000" pitchFamily="2" charset="2"/>
              <a:buChar char="ü"/>
            </a:pPr>
            <a:r>
              <a:rPr lang="ar-EG" sz="2200" dirty="0"/>
              <a:t>أن يكون الكينونتين من نفس النوع (انسان – موظف – مركبة ..)</a:t>
            </a:r>
          </a:p>
          <a:p>
            <a:pPr marL="719138">
              <a:buFont typeface="Wingdings" panose="05000000000000000000" pitchFamily="2" charset="2"/>
              <a:buChar char="ü"/>
            </a:pPr>
            <a:r>
              <a:rPr lang="ar-EG" sz="2200" dirty="0"/>
              <a:t>أن تكون حقول التوصيف متطابقة.</a:t>
            </a:r>
          </a:p>
          <a:p>
            <a:pPr marL="719138">
              <a:buFont typeface="Wingdings" panose="05000000000000000000" pitchFamily="2" charset="2"/>
              <a:buChar char="ü"/>
            </a:pPr>
            <a:r>
              <a:rPr lang="ar-EG" sz="2200" dirty="0"/>
              <a:t>يمكن استخدام نفس مسمي العلاقة في حالة دمج الكينونتين في كينونة واحدة.</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40</a:t>
            </a:fld>
            <a:endParaRPr lang="ar-SA"/>
          </a:p>
        </p:txBody>
      </p:sp>
    </p:spTree>
    <p:extLst>
      <p:ext uri="{BB962C8B-B14F-4D97-AF65-F5344CB8AC3E}">
        <p14:creationId xmlns:p14="http://schemas.microsoft.com/office/powerpoint/2010/main" val="2086508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4664"/>
            <a:ext cx="8260672" cy="1115143"/>
          </a:xfrm>
        </p:spPr>
        <p:txBody>
          <a:bodyPr>
            <a:noAutofit/>
          </a:bodyPr>
          <a:lstStyle/>
          <a:p>
            <a:r>
              <a:rPr lang="ar-EG" sz="2800" dirty="0"/>
              <a:t>درجة العلاقة</a:t>
            </a:r>
            <a:br>
              <a:rPr lang="ar-EG" sz="2800" dirty="0"/>
            </a:br>
            <a:r>
              <a:rPr lang="ar-EG" sz="2800" dirty="0"/>
              <a:t>العلاقات الأحادية </a:t>
            </a:r>
            <a:r>
              <a:rPr lang="en-GB" sz="2800" dirty="0"/>
              <a:t>Unary Relationship</a:t>
            </a:r>
            <a:br>
              <a:rPr lang="en-GB" sz="2800" dirty="0"/>
            </a:br>
            <a:endParaRPr lang="en-GB" sz="28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41</a:t>
            </a:fld>
            <a:endParaRPr lang="ar-SA"/>
          </a:p>
        </p:txBody>
      </p:sp>
      <p:sp>
        <p:nvSpPr>
          <p:cNvPr id="5" name="Content Placeholder 4"/>
          <p:cNvSpPr>
            <a:spLocks noGrp="1"/>
          </p:cNvSpPr>
          <p:nvPr>
            <p:ph idx="1"/>
          </p:nvPr>
        </p:nvSpPr>
        <p:spPr/>
        <p:txBody>
          <a:bodyPr/>
          <a:lstStyle/>
          <a:p>
            <a:r>
              <a:rPr lang="ar-EG" dirty="0"/>
              <a:t>مثال: أي موظف (مدير) يدير على الأقل موظف واحد أو أكثر,    و أي موظف يديره على الأقصى موظف (مدير) واحد. </a:t>
            </a:r>
            <a:r>
              <a:rPr lang="en-GB" dirty="0"/>
              <a:t>(1:M)</a:t>
            </a:r>
          </a:p>
        </p:txBody>
      </p:sp>
      <p:grpSp>
        <p:nvGrpSpPr>
          <p:cNvPr id="3" name="Group 2"/>
          <p:cNvGrpSpPr/>
          <p:nvPr/>
        </p:nvGrpSpPr>
        <p:grpSpPr>
          <a:xfrm>
            <a:off x="2699792" y="2996952"/>
            <a:ext cx="3312368" cy="2016224"/>
            <a:chOff x="2699792" y="2996952"/>
            <a:chExt cx="3312368" cy="2016224"/>
          </a:xfrm>
        </p:grpSpPr>
        <p:sp>
          <p:nvSpPr>
            <p:cNvPr id="6" name="Rectangle 5"/>
            <p:cNvSpPr/>
            <p:nvPr/>
          </p:nvSpPr>
          <p:spPr>
            <a:xfrm>
              <a:off x="2699792" y="3356992"/>
              <a:ext cx="1296144" cy="11521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7" name="Diamond 6"/>
            <p:cNvSpPr/>
            <p:nvPr/>
          </p:nvSpPr>
          <p:spPr>
            <a:xfrm>
              <a:off x="4860032" y="3429000"/>
              <a:ext cx="1152128" cy="100811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p:nvPr/>
          </p:nvCxnSpPr>
          <p:spPr>
            <a:xfrm flipV="1">
              <a:off x="3347864" y="299695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47864" y="2996952"/>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0"/>
            </p:cNvCxnSpPr>
            <p:nvPr/>
          </p:nvCxnSpPr>
          <p:spPr>
            <a:xfrm>
              <a:off x="5436096" y="2996952"/>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6" idx="2"/>
            </p:cNvCxnSpPr>
            <p:nvPr/>
          </p:nvCxnSpPr>
          <p:spPr>
            <a:xfrm>
              <a:off x="3347864" y="4509120"/>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36096" y="4437112"/>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47864" y="5013176"/>
              <a:ext cx="2088232"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43808" y="3645024"/>
              <a:ext cx="1008112" cy="523220"/>
            </a:xfrm>
            <a:prstGeom prst="rect">
              <a:avLst/>
            </a:prstGeom>
            <a:noFill/>
          </p:spPr>
          <p:txBody>
            <a:bodyPr wrap="square" rtlCol="0">
              <a:spAutoFit/>
            </a:bodyPr>
            <a:lstStyle/>
            <a:p>
              <a:pPr algn="ctr"/>
              <a:r>
                <a:rPr lang="ar-EG" sz="2800" b="1" dirty="0"/>
                <a:t>موظف</a:t>
              </a:r>
              <a:endParaRPr lang="en-GB" sz="2800" b="1" dirty="0"/>
            </a:p>
          </p:txBody>
        </p:sp>
        <p:sp>
          <p:nvSpPr>
            <p:cNvPr id="21" name="TextBox 20"/>
            <p:cNvSpPr txBox="1"/>
            <p:nvPr/>
          </p:nvSpPr>
          <p:spPr>
            <a:xfrm>
              <a:off x="4932040" y="3645024"/>
              <a:ext cx="1008112" cy="461665"/>
            </a:xfrm>
            <a:prstGeom prst="rect">
              <a:avLst/>
            </a:prstGeom>
            <a:noFill/>
          </p:spPr>
          <p:txBody>
            <a:bodyPr wrap="square" rtlCol="0">
              <a:spAutoFit/>
            </a:bodyPr>
            <a:lstStyle/>
            <a:p>
              <a:pPr algn="ctr"/>
              <a:r>
                <a:rPr lang="ar-EG" sz="2400" b="1" dirty="0"/>
                <a:t>يدير</a:t>
              </a:r>
              <a:endParaRPr lang="en-GB" sz="2400" b="1" dirty="0"/>
            </a:p>
          </p:txBody>
        </p:sp>
        <p:cxnSp>
          <p:nvCxnSpPr>
            <p:cNvPr id="23" name="Straight Connector 22"/>
            <p:cNvCxnSpPr/>
            <p:nvPr/>
          </p:nvCxnSpPr>
          <p:spPr>
            <a:xfrm flipH="1">
              <a:off x="3203848" y="3176972"/>
              <a:ext cx="144016" cy="180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47864" y="3176972"/>
              <a:ext cx="144016" cy="18002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05128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3" name="Content Placeholder 2"/>
          <p:cNvSpPr>
            <a:spLocks noGrp="1"/>
          </p:cNvSpPr>
          <p:nvPr>
            <p:ph idx="1"/>
          </p:nvPr>
        </p:nvSpPr>
        <p:spPr/>
        <p:txBody>
          <a:bodyPr>
            <a:normAutofit lnSpcReduction="10000"/>
          </a:bodyPr>
          <a:lstStyle/>
          <a:p>
            <a:r>
              <a:rPr lang="ar-EG" dirty="0"/>
              <a:t>تعني وجود اسم لعلاقه واحده تربط بين ثلاثة كينونات من البيانات.</a:t>
            </a:r>
          </a:p>
          <a:p>
            <a:r>
              <a:rPr lang="ar-EG" dirty="0"/>
              <a:t>هي احلال لثلاثة علاقات ثنائية وحيث أن العلاقة الثنائية تعني وجود كينونتين من البيانات بمعني أن 3 علاقات ثنائية قد تعني وجود 6 كينونات مختلفة.</a:t>
            </a:r>
          </a:p>
          <a:p>
            <a:r>
              <a:rPr lang="ar-EG" dirty="0"/>
              <a:t>الشروط الواجب توافرها لاحلال 3 علاقات ثنائيه بعلاقة واحدة ثلاثيه:</a:t>
            </a:r>
          </a:p>
          <a:p>
            <a:pPr marL="900113" indent="-785813">
              <a:buFont typeface="Wingdings" panose="05000000000000000000" pitchFamily="2" charset="2"/>
              <a:buChar char="ü"/>
            </a:pPr>
            <a:r>
              <a:rPr lang="ar-EG" sz="2200" dirty="0"/>
              <a:t>هناك 3 كينونات من البيانات فقط وليس 6. </a:t>
            </a:r>
          </a:p>
          <a:p>
            <a:pPr marL="900113" indent="-785813">
              <a:buFont typeface="Wingdings" panose="05000000000000000000" pitchFamily="2" charset="2"/>
              <a:buChar char="ü"/>
            </a:pPr>
            <a:r>
              <a:rPr lang="ar-EG" sz="2200" dirty="0"/>
              <a:t>اسم العلاقة المتكرر في الثلاثة علاقات الثنائيه واحد ومتكرر بحيث يمكن دمجها.</a:t>
            </a:r>
          </a:p>
          <a:p>
            <a:pPr marL="900113" indent="-785813">
              <a:buFont typeface="Wingdings" panose="05000000000000000000" pitchFamily="2" charset="2"/>
              <a:buChar char="ü"/>
            </a:pPr>
            <a:r>
              <a:rPr lang="ar-EG" sz="2200" dirty="0"/>
              <a:t>درجة العلاقات الثلاثيه متطابق وبالتالي تكون العلاقة الثلاثيه البديلة لها نفس الدرجة. </a:t>
            </a:r>
            <a:r>
              <a:rPr lang="en-GB" sz="2200" dirty="0"/>
              <a:t>(1:1   -   1:M     - M:N)</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42</a:t>
            </a:fld>
            <a:endParaRPr lang="ar-SA"/>
          </a:p>
        </p:txBody>
      </p:sp>
    </p:spTree>
    <p:extLst>
      <p:ext uri="{BB962C8B-B14F-4D97-AF65-F5344CB8AC3E}">
        <p14:creationId xmlns:p14="http://schemas.microsoft.com/office/powerpoint/2010/main" val="565737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3" name="Content Placeholder 2"/>
          <p:cNvSpPr>
            <a:spLocks noGrp="1"/>
          </p:cNvSpPr>
          <p:nvPr>
            <p:ph idx="1"/>
          </p:nvPr>
        </p:nvSpPr>
        <p:spPr/>
        <p:txBody>
          <a:bodyPr>
            <a:normAutofit/>
          </a:bodyPr>
          <a:lstStyle/>
          <a:p>
            <a:r>
              <a:rPr lang="ar-EG" dirty="0"/>
              <a:t>مثال: العلاقات الثلاثة الثنائيه:</a:t>
            </a:r>
          </a:p>
          <a:p>
            <a:r>
              <a:rPr lang="ar-EG" sz="2200" dirty="0"/>
              <a:t>أي مورد يقوم بالامداد بعلي الأقل قطعة واحدة وأي قطعة يتم امدادها عن طريق واحد على الأقل من الموردين. </a:t>
            </a:r>
            <a:r>
              <a:rPr lang="en-GB" sz="2200" dirty="0"/>
              <a:t>(M:N)</a:t>
            </a:r>
          </a:p>
          <a:p>
            <a:r>
              <a:rPr lang="ar-EG" sz="2200" dirty="0"/>
              <a:t>أي مورد يقوم بالامداد لمستودع واحد على الأقل وأي مستودع يتم امداده عن طريق مورد واحد على الأقل. </a:t>
            </a:r>
            <a:r>
              <a:rPr lang="en-GB" sz="2200" dirty="0"/>
              <a:t>(M:N)</a:t>
            </a:r>
          </a:p>
          <a:p>
            <a:r>
              <a:rPr lang="ar-EG" sz="2200" dirty="0"/>
              <a:t>أي قطعه واحدة يتم امدادها لمستودع واحد على الأقل بينما أي مستودع يتم امداده بقطعة واحدة على الأقل. </a:t>
            </a:r>
            <a:r>
              <a:rPr lang="en-GB" sz="2200" dirty="0"/>
              <a:t>(M:N)</a:t>
            </a:r>
            <a:endParaRPr lang="ar-EG" sz="2200" dirty="0"/>
          </a:p>
          <a:p>
            <a:endParaRPr lang="ar-EG" sz="2200" dirty="0"/>
          </a:p>
          <a:p>
            <a:r>
              <a:rPr lang="ar-EG" sz="2200" dirty="0"/>
              <a:t>مما سبق نجد أن الشروط اللازمه لدمج ثلاثة علاقات ثنائيه في علاقة واحدة ثلاثيه فد تحققت.</a:t>
            </a:r>
            <a:endParaRPr lang="en-GB" sz="2200"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43</a:t>
            </a:fld>
            <a:endParaRPr lang="ar-SA"/>
          </a:p>
        </p:txBody>
      </p:sp>
    </p:spTree>
    <p:extLst>
      <p:ext uri="{BB962C8B-B14F-4D97-AF65-F5344CB8AC3E}">
        <p14:creationId xmlns:p14="http://schemas.microsoft.com/office/powerpoint/2010/main" val="2995403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درجة العلاقة</a:t>
            </a:r>
            <a:br>
              <a:rPr lang="ar-EG" dirty="0"/>
            </a:br>
            <a:r>
              <a:rPr lang="ar-EG" dirty="0"/>
              <a:t>العلاقه الثلاثيه </a:t>
            </a:r>
            <a:r>
              <a:rPr lang="en-GB" dirty="0"/>
              <a:t>Ternary Relationship</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44</a:t>
            </a:fld>
            <a:endParaRPr lang="ar-SA"/>
          </a:p>
        </p:txBody>
      </p:sp>
      <p:sp>
        <p:nvSpPr>
          <p:cNvPr id="5" name="Rectangle 4"/>
          <p:cNvSpPr/>
          <p:nvPr/>
        </p:nvSpPr>
        <p:spPr>
          <a:xfrm>
            <a:off x="3635896" y="19168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 name="Rectangle 5"/>
          <p:cNvSpPr/>
          <p:nvPr/>
        </p:nvSpPr>
        <p:spPr>
          <a:xfrm>
            <a:off x="899592" y="37170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p:cNvSpPr/>
          <p:nvPr/>
        </p:nvSpPr>
        <p:spPr>
          <a:xfrm>
            <a:off x="6372200" y="3717032"/>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Diamond 7"/>
          <p:cNvSpPr/>
          <p:nvPr/>
        </p:nvSpPr>
        <p:spPr>
          <a:xfrm>
            <a:off x="3404336" y="3537012"/>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0" name="Straight Connector 9"/>
          <p:cNvCxnSpPr>
            <a:stCxn id="5" idx="2"/>
            <a:endCxn id="8" idx="0"/>
          </p:cNvCxnSpPr>
          <p:nvPr/>
        </p:nvCxnSpPr>
        <p:spPr>
          <a:xfrm>
            <a:off x="4535996" y="2924944"/>
            <a:ext cx="20468"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a:off x="2699792" y="4221088"/>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a:endCxn id="7" idx="1"/>
          </p:cNvCxnSpPr>
          <p:nvPr/>
        </p:nvCxnSpPr>
        <p:spPr>
          <a:xfrm>
            <a:off x="5708592" y="4221088"/>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40396" y="4005064"/>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40396" y="4221088"/>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99792" y="4005064"/>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211960" y="2924944"/>
            <a:ext cx="324036"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556464" y="2924944"/>
            <a:ext cx="303568"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99792" y="4221088"/>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251247" y="3862789"/>
            <a:ext cx="944489" cy="646331"/>
          </a:xfrm>
          <a:prstGeom prst="rect">
            <a:avLst/>
          </a:prstGeom>
        </p:spPr>
        <p:txBody>
          <a:bodyPr wrap="none">
            <a:spAutoFit/>
          </a:bodyPr>
          <a:lstStyle/>
          <a:p>
            <a:r>
              <a:rPr lang="ar-EG" sz="3600" b="1" dirty="0"/>
              <a:t>مورد</a:t>
            </a:r>
            <a:endParaRPr lang="en-GB" sz="3600" b="1" dirty="0"/>
          </a:p>
        </p:txBody>
      </p:sp>
      <p:sp>
        <p:nvSpPr>
          <p:cNvPr id="37" name="Rectangle 36"/>
          <p:cNvSpPr/>
          <p:nvPr/>
        </p:nvSpPr>
        <p:spPr>
          <a:xfrm>
            <a:off x="6627165" y="3861048"/>
            <a:ext cx="1329211" cy="646331"/>
          </a:xfrm>
          <a:prstGeom prst="rect">
            <a:avLst/>
          </a:prstGeom>
        </p:spPr>
        <p:txBody>
          <a:bodyPr wrap="none">
            <a:spAutoFit/>
          </a:bodyPr>
          <a:lstStyle/>
          <a:p>
            <a:r>
              <a:rPr lang="ar-EG" sz="3600" dirty="0"/>
              <a:t>مستودع</a:t>
            </a:r>
            <a:endParaRPr lang="en-GB" sz="3600" b="1" dirty="0"/>
          </a:p>
        </p:txBody>
      </p:sp>
      <p:sp>
        <p:nvSpPr>
          <p:cNvPr id="38" name="Rectangle 37"/>
          <p:cNvSpPr/>
          <p:nvPr/>
        </p:nvSpPr>
        <p:spPr>
          <a:xfrm>
            <a:off x="4082370" y="2060848"/>
            <a:ext cx="930063" cy="646331"/>
          </a:xfrm>
          <a:prstGeom prst="rect">
            <a:avLst/>
          </a:prstGeom>
        </p:spPr>
        <p:txBody>
          <a:bodyPr wrap="none">
            <a:spAutoFit/>
          </a:bodyPr>
          <a:lstStyle/>
          <a:p>
            <a:r>
              <a:rPr lang="ar-EG" sz="3600" dirty="0"/>
              <a:t>قطعة</a:t>
            </a:r>
            <a:endParaRPr lang="en-GB" sz="3600" b="1" dirty="0"/>
          </a:p>
        </p:txBody>
      </p:sp>
      <p:sp>
        <p:nvSpPr>
          <p:cNvPr id="39" name="Rectangle 38"/>
          <p:cNvSpPr/>
          <p:nvPr/>
        </p:nvSpPr>
        <p:spPr>
          <a:xfrm>
            <a:off x="4067945" y="3933056"/>
            <a:ext cx="936104" cy="584775"/>
          </a:xfrm>
          <a:prstGeom prst="rect">
            <a:avLst/>
          </a:prstGeom>
        </p:spPr>
        <p:txBody>
          <a:bodyPr wrap="square">
            <a:spAutoFit/>
          </a:bodyPr>
          <a:lstStyle/>
          <a:p>
            <a:pPr algn="ctr"/>
            <a:r>
              <a:rPr lang="ar-EG" sz="3200" b="1" dirty="0"/>
              <a:t>يمد</a:t>
            </a:r>
            <a:endParaRPr lang="en-GB" sz="3200" b="1" dirty="0"/>
          </a:p>
        </p:txBody>
      </p:sp>
    </p:spTree>
    <p:extLst>
      <p:ext uri="{BB962C8B-B14F-4D97-AF65-F5344CB8AC3E}">
        <p14:creationId xmlns:p14="http://schemas.microsoft.com/office/powerpoint/2010/main" val="3945471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حقل توصيف مع العلاقه</a:t>
            </a:r>
            <a:br>
              <a:rPr lang="ar-EG" dirty="0"/>
            </a:br>
            <a:r>
              <a:rPr lang="en-GB" dirty="0"/>
              <a:t>Relationship with attribute</a:t>
            </a:r>
          </a:p>
        </p:txBody>
      </p:sp>
      <p:sp>
        <p:nvSpPr>
          <p:cNvPr id="3" name="Content Placeholder 2"/>
          <p:cNvSpPr>
            <a:spLocks noGrp="1"/>
          </p:cNvSpPr>
          <p:nvPr>
            <p:ph idx="1"/>
          </p:nvPr>
        </p:nvSpPr>
        <p:spPr/>
        <p:txBody>
          <a:bodyPr/>
          <a:lstStyle/>
          <a:p>
            <a:r>
              <a:rPr lang="ar-EG" dirty="0"/>
              <a:t>في العديد من الحالات يوجد عناصر وصف للعلاقة كما هو الحل مع كينونات البيانات وهي التي تصف خاصية للعلاقة نفسها وليس لأحد الكينونات.</a:t>
            </a:r>
          </a:p>
          <a:p>
            <a:r>
              <a:rPr lang="ar-EG" dirty="0"/>
              <a:t>مثال: كل موظف يستكمل على الأقل مقرر واحد (أو أكثر) وأي مقرر يستكمله على الأقل موظف واحد (أو أكثر).</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45</a:t>
            </a:fld>
            <a:endParaRPr lang="ar-SA"/>
          </a:p>
        </p:txBody>
      </p:sp>
    </p:spTree>
    <p:extLst>
      <p:ext uri="{BB962C8B-B14F-4D97-AF65-F5344CB8AC3E}">
        <p14:creationId xmlns:p14="http://schemas.microsoft.com/office/powerpoint/2010/main" val="663500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حقل توصيف مع العلاقه</a:t>
            </a:r>
            <a:br>
              <a:rPr lang="ar-EG" dirty="0"/>
            </a:br>
            <a:r>
              <a:rPr lang="en-GB" dirty="0"/>
              <a:t>Relationship with attribute</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46</a:t>
            </a:fld>
            <a:endParaRPr lang="ar-SA"/>
          </a:p>
        </p:txBody>
      </p:sp>
      <p:sp>
        <p:nvSpPr>
          <p:cNvPr id="5" name="Rectangle 4"/>
          <p:cNvSpPr/>
          <p:nvPr/>
        </p:nvSpPr>
        <p:spPr>
          <a:xfrm>
            <a:off x="971600" y="4329100"/>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ectangle 5"/>
          <p:cNvSpPr/>
          <p:nvPr/>
        </p:nvSpPr>
        <p:spPr>
          <a:xfrm>
            <a:off x="6444208" y="4329100"/>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7" name="Diamond 6"/>
          <p:cNvSpPr/>
          <p:nvPr/>
        </p:nvSpPr>
        <p:spPr>
          <a:xfrm>
            <a:off x="3476344" y="4149080"/>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8" name="Straight Connector 7"/>
          <p:cNvCxnSpPr>
            <a:stCxn id="5" idx="3"/>
            <a:endCxn id="7" idx="1"/>
          </p:cNvCxnSpPr>
          <p:nvPr/>
        </p:nvCxnSpPr>
        <p:spPr>
          <a:xfrm>
            <a:off x="2771800" y="4833156"/>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3"/>
            <a:endCxn id="6" idx="1"/>
          </p:cNvCxnSpPr>
          <p:nvPr/>
        </p:nvCxnSpPr>
        <p:spPr>
          <a:xfrm>
            <a:off x="5780600" y="4833156"/>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112404" y="4617132"/>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12404" y="4833156"/>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71800" y="4617132"/>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771800" y="4833156"/>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306843" y="4474857"/>
            <a:ext cx="1176925" cy="646331"/>
          </a:xfrm>
          <a:prstGeom prst="rect">
            <a:avLst/>
          </a:prstGeom>
        </p:spPr>
        <p:txBody>
          <a:bodyPr wrap="none">
            <a:spAutoFit/>
          </a:bodyPr>
          <a:lstStyle/>
          <a:p>
            <a:r>
              <a:rPr lang="ar-EG" sz="3600" b="1" dirty="0"/>
              <a:t>موظف</a:t>
            </a:r>
            <a:endParaRPr lang="en-GB" sz="3600" b="1" dirty="0"/>
          </a:p>
        </p:txBody>
      </p:sp>
      <p:sp>
        <p:nvSpPr>
          <p:cNvPr id="15" name="Rectangle 14"/>
          <p:cNvSpPr/>
          <p:nvPr/>
        </p:nvSpPr>
        <p:spPr>
          <a:xfrm>
            <a:off x="6876256" y="4473116"/>
            <a:ext cx="939681" cy="646331"/>
          </a:xfrm>
          <a:prstGeom prst="rect">
            <a:avLst/>
          </a:prstGeom>
        </p:spPr>
        <p:txBody>
          <a:bodyPr wrap="none">
            <a:spAutoFit/>
          </a:bodyPr>
          <a:lstStyle/>
          <a:p>
            <a:r>
              <a:rPr lang="ar-EG" sz="3600" b="1" dirty="0"/>
              <a:t>مقرر</a:t>
            </a:r>
            <a:endParaRPr lang="en-GB" sz="3600" b="1" dirty="0"/>
          </a:p>
        </p:txBody>
      </p:sp>
      <p:sp>
        <p:nvSpPr>
          <p:cNvPr id="16" name="Rectangle 15"/>
          <p:cNvSpPr/>
          <p:nvPr/>
        </p:nvSpPr>
        <p:spPr>
          <a:xfrm>
            <a:off x="3980399" y="4545124"/>
            <a:ext cx="1167665" cy="584775"/>
          </a:xfrm>
          <a:prstGeom prst="rect">
            <a:avLst/>
          </a:prstGeom>
        </p:spPr>
        <p:txBody>
          <a:bodyPr wrap="square">
            <a:spAutoFit/>
          </a:bodyPr>
          <a:lstStyle/>
          <a:p>
            <a:pPr algn="ctr"/>
            <a:r>
              <a:rPr lang="ar-EG" sz="3200" b="1" dirty="0"/>
              <a:t>يستكمل</a:t>
            </a:r>
            <a:endParaRPr lang="en-GB" sz="3200" b="1" dirty="0"/>
          </a:p>
        </p:txBody>
      </p:sp>
      <p:sp>
        <p:nvSpPr>
          <p:cNvPr id="17" name="Oval 16"/>
          <p:cNvSpPr/>
          <p:nvPr/>
        </p:nvSpPr>
        <p:spPr>
          <a:xfrm>
            <a:off x="3995936" y="2276872"/>
            <a:ext cx="1259726" cy="129614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cxnSp>
        <p:nvCxnSpPr>
          <p:cNvPr id="22" name="Straight Connector 21"/>
          <p:cNvCxnSpPr>
            <a:stCxn id="7" idx="0"/>
          </p:cNvCxnSpPr>
          <p:nvPr/>
        </p:nvCxnSpPr>
        <p:spPr>
          <a:xfrm flipV="1">
            <a:off x="4628472" y="3573016"/>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851920" y="2492896"/>
            <a:ext cx="1539990" cy="830997"/>
          </a:xfrm>
          <a:prstGeom prst="rect">
            <a:avLst/>
          </a:prstGeom>
        </p:spPr>
        <p:txBody>
          <a:bodyPr wrap="square">
            <a:spAutoFit/>
          </a:bodyPr>
          <a:lstStyle/>
          <a:p>
            <a:pPr algn="ctr"/>
            <a:r>
              <a:rPr lang="ar-EG" sz="2400" b="1" dirty="0"/>
              <a:t>تاريخ الاستكمال</a:t>
            </a:r>
            <a:endParaRPr lang="en-GB" sz="2400" b="1" dirty="0"/>
          </a:p>
        </p:txBody>
      </p:sp>
    </p:spTree>
    <p:extLst>
      <p:ext uri="{BB962C8B-B14F-4D97-AF65-F5344CB8AC3E}">
        <p14:creationId xmlns:p14="http://schemas.microsoft.com/office/powerpoint/2010/main" val="3275532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حقل توصيف مع العلاقه</a:t>
            </a:r>
            <a:br>
              <a:rPr lang="ar-EG" dirty="0"/>
            </a:br>
            <a:r>
              <a:rPr lang="en-GB" dirty="0"/>
              <a:t>Relationship with attribute</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47</a:t>
            </a:fld>
            <a:endParaRPr lang="ar-SA"/>
          </a:p>
        </p:txBody>
      </p:sp>
      <p:sp>
        <p:nvSpPr>
          <p:cNvPr id="5" name="Rectangle 4"/>
          <p:cNvSpPr/>
          <p:nvPr/>
        </p:nvSpPr>
        <p:spPr>
          <a:xfrm>
            <a:off x="3635896" y="17008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 name="Rectangle 5"/>
          <p:cNvSpPr/>
          <p:nvPr/>
        </p:nvSpPr>
        <p:spPr>
          <a:xfrm>
            <a:off x="899592" y="35010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p:cNvSpPr/>
          <p:nvPr/>
        </p:nvSpPr>
        <p:spPr>
          <a:xfrm>
            <a:off x="6372200" y="3501008"/>
            <a:ext cx="180020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Diamond 7"/>
          <p:cNvSpPr/>
          <p:nvPr/>
        </p:nvSpPr>
        <p:spPr>
          <a:xfrm>
            <a:off x="3404336" y="3320988"/>
            <a:ext cx="2304256" cy="1368152"/>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a:stCxn id="5" idx="2"/>
            <a:endCxn id="8" idx="0"/>
          </p:cNvCxnSpPr>
          <p:nvPr/>
        </p:nvCxnSpPr>
        <p:spPr>
          <a:xfrm>
            <a:off x="4535996" y="2708920"/>
            <a:ext cx="20468"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3"/>
            <a:endCxn id="8" idx="1"/>
          </p:cNvCxnSpPr>
          <p:nvPr/>
        </p:nvCxnSpPr>
        <p:spPr>
          <a:xfrm>
            <a:off x="2699792" y="4005064"/>
            <a:ext cx="704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a:endCxn id="7" idx="1"/>
          </p:cNvCxnSpPr>
          <p:nvPr/>
        </p:nvCxnSpPr>
        <p:spPr>
          <a:xfrm>
            <a:off x="5708592" y="4005064"/>
            <a:ext cx="663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040396" y="3789040"/>
            <a:ext cx="3318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40396" y="4005064"/>
            <a:ext cx="331804" cy="234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99792" y="3789040"/>
            <a:ext cx="35227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11960" y="2708920"/>
            <a:ext cx="324036"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556464" y="2708920"/>
            <a:ext cx="303568"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699792" y="4005064"/>
            <a:ext cx="352272" cy="234025"/>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251247" y="3646765"/>
            <a:ext cx="944489" cy="646331"/>
          </a:xfrm>
          <a:prstGeom prst="rect">
            <a:avLst/>
          </a:prstGeom>
        </p:spPr>
        <p:txBody>
          <a:bodyPr wrap="none">
            <a:spAutoFit/>
          </a:bodyPr>
          <a:lstStyle/>
          <a:p>
            <a:r>
              <a:rPr lang="ar-EG" sz="3600" b="1" dirty="0"/>
              <a:t>مورد</a:t>
            </a:r>
            <a:endParaRPr lang="en-GB" sz="3600" b="1" dirty="0"/>
          </a:p>
        </p:txBody>
      </p:sp>
      <p:sp>
        <p:nvSpPr>
          <p:cNvPr id="19" name="Rectangle 18"/>
          <p:cNvSpPr/>
          <p:nvPr/>
        </p:nvSpPr>
        <p:spPr>
          <a:xfrm>
            <a:off x="6627165" y="3645024"/>
            <a:ext cx="1329211" cy="646331"/>
          </a:xfrm>
          <a:prstGeom prst="rect">
            <a:avLst/>
          </a:prstGeom>
        </p:spPr>
        <p:txBody>
          <a:bodyPr wrap="none">
            <a:spAutoFit/>
          </a:bodyPr>
          <a:lstStyle/>
          <a:p>
            <a:r>
              <a:rPr lang="ar-EG" sz="3600" dirty="0"/>
              <a:t>مستودع</a:t>
            </a:r>
            <a:endParaRPr lang="en-GB" sz="3600" b="1" dirty="0"/>
          </a:p>
        </p:txBody>
      </p:sp>
      <p:sp>
        <p:nvSpPr>
          <p:cNvPr id="20" name="Rectangle 19"/>
          <p:cNvSpPr/>
          <p:nvPr/>
        </p:nvSpPr>
        <p:spPr>
          <a:xfrm>
            <a:off x="4082370" y="1844824"/>
            <a:ext cx="930063" cy="646331"/>
          </a:xfrm>
          <a:prstGeom prst="rect">
            <a:avLst/>
          </a:prstGeom>
        </p:spPr>
        <p:txBody>
          <a:bodyPr wrap="none">
            <a:spAutoFit/>
          </a:bodyPr>
          <a:lstStyle/>
          <a:p>
            <a:r>
              <a:rPr lang="ar-EG" sz="3600" dirty="0"/>
              <a:t>قطعة</a:t>
            </a:r>
            <a:endParaRPr lang="en-GB" sz="3600" b="1" dirty="0"/>
          </a:p>
        </p:txBody>
      </p:sp>
      <p:sp>
        <p:nvSpPr>
          <p:cNvPr id="21" name="Rectangle 20"/>
          <p:cNvSpPr/>
          <p:nvPr/>
        </p:nvSpPr>
        <p:spPr>
          <a:xfrm>
            <a:off x="4067945" y="3717032"/>
            <a:ext cx="936104" cy="584775"/>
          </a:xfrm>
          <a:prstGeom prst="rect">
            <a:avLst/>
          </a:prstGeom>
        </p:spPr>
        <p:txBody>
          <a:bodyPr wrap="square">
            <a:spAutoFit/>
          </a:bodyPr>
          <a:lstStyle/>
          <a:p>
            <a:pPr algn="ctr"/>
            <a:r>
              <a:rPr lang="ar-EG" sz="3200" b="1" dirty="0"/>
              <a:t>يمد</a:t>
            </a:r>
            <a:endParaRPr lang="en-GB" sz="3200" b="1" dirty="0"/>
          </a:p>
        </p:txBody>
      </p:sp>
      <p:sp>
        <p:nvSpPr>
          <p:cNvPr id="22" name="Oval 21"/>
          <p:cNvSpPr/>
          <p:nvPr/>
        </p:nvSpPr>
        <p:spPr>
          <a:xfrm>
            <a:off x="2483768" y="5157192"/>
            <a:ext cx="1512168" cy="134825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0" name="Oval 39"/>
          <p:cNvSpPr/>
          <p:nvPr/>
        </p:nvSpPr>
        <p:spPr>
          <a:xfrm>
            <a:off x="5076056" y="5157192"/>
            <a:ext cx="1512168" cy="134825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cxnSp>
        <p:nvCxnSpPr>
          <p:cNvPr id="45" name="Straight Connector 44"/>
          <p:cNvCxnSpPr/>
          <p:nvPr/>
        </p:nvCxnSpPr>
        <p:spPr>
          <a:xfrm flipH="1">
            <a:off x="3203848" y="4301807"/>
            <a:ext cx="756084" cy="855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112060" y="4293096"/>
            <a:ext cx="756084" cy="855385"/>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5055433" y="5518973"/>
            <a:ext cx="1532791" cy="523220"/>
          </a:xfrm>
          <a:prstGeom prst="rect">
            <a:avLst/>
          </a:prstGeom>
        </p:spPr>
        <p:txBody>
          <a:bodyPr wrap="none">
            <a:spAutoFit/>
          </a:bodyPr>
          <a:lstStyle/>
          <a:p>
            <a:r>
              <a:rPr lang="ar-EG" sz="2800" dirty="0"/>
              <a:t>تكلفة الوحدة</a:t>
            </a:r>
            <a:endParaRPr lang="en-GB" sz="2800" b="1" dirty="0"/>
          </a:p>
        </p:txBody>
      </p:sp>
      <p:sp>
        <p:nvSpPr>
          <p:cNvPr id="49" name="Rectangle 48"/>
          <p:cNvSpPr/>
          <p:nvPr/>
        </p:nvSpPr>
        <p:spPr>
          <a:xfrm>
            <a:off x="2555776" y="5559623"/>
            <a:ext cx="1417376" cy="461665"/>
          </a:xfrm>
          <a:prstGeom prst="rect">
            <a:avLst/>
          </a:prstGeom>
        </p:spPr>
        <p:txBody>
          <a:bodyPr wrap="none">
            <a:spAutoFit/>
          </a:bodyPr>
          <a:lstStyle/>
          <a:p>
            <a:r>
              <a:rPr lang="ar-EG" sz="2400" dirty="0"/>
              <a:t>وضع الشحن</a:t>
            </a:r>
            <a:endParaRPr lang="en-GB" sz="2400" b="1" dirty="0"/>
          </a:p>
        </p:txBody>
      </p:sp>
    </p:spTree>
    <p:extLst>
      <p:ext uri="{BB962C8B-B14F-4D97-AF65-F5344CB8AC3E}">
        <p14:creationId xmlns:p14="http://schemas.microsoft.com/office/powerpoint/2010/main" val="6927530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أكثر من علاقه بين نفس كينونتي البيانات</a:t>
            </a:r>
            <a:endParaRPr lang="en-GB" dirty="0"/>
          </a:p>
        </p:txBody>
      </p:sp>
      <p:sp>
        <p:nvSpPr>
          <p:cNvPr id="3" name="Content Placeholder 2"/>
          <p:cNvSpPr>
            <a:spLocks noGrp="1"/>
          </p:cNvSpPr>
          <p:nvPr>
            <p:ph idx="1"/>
          </p:nvPr>
        </p:nvSpPr>
        <p:spPr/>
        <p:txBody>
          <a:bodyPr/>
          <a:lstStyle/>
          <a:p>
            <a:r>
              <a:rPr lang="ar-EG" dirty="0"/>
              <a:t>يمكن أن تتواجد أكثر من علاقة بين كينونتين بيانات.</a:t>
            </a:r>
          </a:p>
          <a:p>
            <a:r>
              <a:rPr lang="ar-EG" dirty="0"/>
              <a:t>مثال: ممكن وجود علاقتين بين كينونتين البيانات ( الموظف – الأدارة):</a:t>
            </a:r>
          </a:p>
          <a:p>
            <a:r>
              <a:rPr lang="ar-EG" dirty="0"/>
              <a:t>1- الموظف يمكن أن يدير ادارة واحدة فقط بينما لكل ادارة موظف واحد يديرها </a:t>
            </a:r>
            <a:r>
              <a:rPr lang="en-GB" dirty="0"/>
              <a:t>(1:1)</a:t>
            </a:r>
          </a:p>
          <a:p>
            <a:r>
              <a:rPr lang="ar-EG" dirty="0"/>
              <a:t>2- من منظور العمل: أي موظف يعمل في ادارة واحدة فقط بينما الادارة الواحدة يعمل فيها على الأقل موظف واحد </a:t>
            </a:r>
            <a:r>
              <a:rPr lang="en-GB" dirty="0"/>
              <a:t>(1:M)</a:t>
            </a:r>
          </a:p>
          <a:p>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48</a:t>
            </a:fld>
            <a:endParaRPr lang="ar-SA"/>
          </a:p>
        </p:txBody>
      </p:sp>
    </p:spTree>
    <p:extLst>
      <p:ext uri="{BB962C8B-B14F-4D97-AF65-F5344CB8AC3E}">
        <p14:creationId xmlns:p14="http://schemas.microsoft.com/office/powerpoint/2010/main" val="2104946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أكثر من علاقه بين نفس كينونتي البيانات</a:t>
            </a:r>
            <a:endParaRPr lang="en-GB" dirty="0"/>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49</a:t>
            </a:fld>
            <a:endParaRPr lang="ar-SA"/>
          </a:p>
        </p:txBody>
      </p:sp>
      <p:sp>
        <p:nvSpPr>
          <p:cNvPr id="5" name="Rectangle 4"/>
          <p:cNvSpPr/>
          <p:nvPr/>
        </p:nvSpPr>
        <p:spPr>
          <a:xfrm>
            <a:off x="5652120" y="3140968"/>
            <a:ext cx="1512168"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2051720" y="3140968"/>
            <a:ext cx="1512168"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7" name="Diamond 6"/>
          <p:cNvSpPr/>
          <p:nvPr/>
        </p:nvSpPr>
        <p:spPr>
          <a:xfrm>
            <a:off x="3923928" y="4797152"/>
            <a:ext cx="1512168" cy="100811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8" name="Diamond 7"/>
          <p:cNvSpPr/>
          <p:nvPr/>
        </p:nvSpPr>
        <p:spPr>
          <a:xfrm>
            <a:off x="3923928" y="1916832"/>
            <a:ext cx="1512168" cy="100811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1" name="Straight Connector 10"/>
          <p:cNvCxnSpPr>
            <a:stCxn id="8" idx="1"/>
          </p:cNvCxnSpPr>
          <p:nvPr/>
        </p:nvCxnSpPr>
        <p:spPr>
          <a:xfrm flipH="1">
            <a:off x="2807804" y="2420888"/>
            <a:ext cx="11161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0"/>
          </p:cNvCxnSpPr>
          <p:nvPr/>
        </p:nvCxnSpPr>
        <p:spPr>
          <a:xfrm>
            <a:off x="2807804" y="2420888"/>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p:cNvCxnSpPr>
          <p:nvPr/>
        </p:nvCxnSpPr>
        <p:spPr>
          <a:xfrm>
            <a:off x="5436096" y="2420888"/>
            <a:ext cx="9721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5" idx="0"/>
          </p:cNvCxnSpPr>
          <p:nvPr/>
        </p:nvCxnSpPr>
        <p:spPr>
          <a:xfrm>
            <a:off x="6408204" y="2420888"/>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2"/>
          </p:cNvCxnSpPr>
          <p:nvPr/>
        </p:nvCxnSpPr>
        <p:spPr>
          <a:xfrm>
            <a:off x="2807804" y="429309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1"/>
          </p:cNvCxnSpPr>
          <p:nvPr/>
        </p:nvCxnSpPr>
        <p:spPr>
          <a:xfrm flipH="1">
            <a:off x="2807804" y="5301208"/>
            <a:ext cx="11161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5" idx="2"/>
          </p:cNvCxnSpPr>
          <p:nvPr/>
        </p:nvCxnSpPr>
        <p:spPr>
          <a:xfrm>
            <a:off x="6408204" y="4293096"/>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3"/>
          </p:cNvCxnSpPr>
          <p:nvPr/>
        </p:nvCxnSpPr>
        <p:spPr>
          <a:xfrm>
            <a:off x="5436096" y="5301208"/>
            <a:ext cx="972108"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1720" y="3429000"/>
            <a:ext cx="1512168" cy="584775"/>
          </a:xfrm>
          <a:prstGeom prst="rect">
            <a:avLst/>
          </a:prstGeom>
          <a:noFill/>
        </p:spPr>
        <p:txBody>
          <a:bodyPr wrap="square" rtlCol="0">
            <a:spAutoFit/>
          </a:bodyPr>
          <a:lstStyle/>
          <a:p>
            <a:pPr algn="ctr"/>
            <a:r>
              <a:rPr lang="ar-EG" sz="3200" b="1" dirty="0"/>
              <a:t>موظف</a:t>
            </a:r>
            <a:endParaRPr lang="en-GB" sz="3200" b="1" dirty="0"/>
          </a:p>
        </p:txBody>
      </p:sp>
      <p:sp>
        <p:nvSpPr>
          <p:cNvPr id="44" name="TextBox 43"/>
          <p:cNvSpPr txBox="1"/>
          <p:nvPr/>
        </p:nvSpPr>
        <p:spPr>
          <a:xfrm>
            <a:off x="5652120" y="3429000"/>
            <a:ext cx="1512168" cy="584775"/>
          </a:xfrm>
          <a:prstGeom prst="rect">
            <a:avLst/>
          </a:prstGeom>
          <a:noFill/>
        </p:spPr>
        <p:txBody>
          <a:bodyPr wrap="square" rtlCol="0">
            <a:spAutoFit/>
          </a:bodyPr>
          <a:lstStyle/>
          <a:p>
            <a:pPr algn="ctr"/>
            <a:r>
              <a:rPr lang="ar-EG" sz="3200" b="1" dirty="0"/>
              <a:t>ادارة</a:t>
            </a:r>
            <a:endParaRPr lang="en-GB" sz="3200" b="1" dirty="0"/>
          </a:p>
        </p:txBody>
      </p:sp>
      <p:sp>
        <p:nvSpPr>
          <p:cNvPr id="45" name="TextBox 44"/>
          <p:cNvSpPr txBox="1"/>
          <p:nvPr/>
        </p:nvSpPr>
        <p:spPr>
          <a:xfrm>
            <a:off x="3851920" y="4941168"/>
            <a:ext cx="1512168" cy="584775"/>
          </a:xfrm>
          <a:prstGeom prst="rect">
            <a:avLst/>
          </a:prstGeom>
          <a:noFill/>
        </p:spPr>
        <p:txBody>
          <a:bodyPr wrap="square" rtlCol="0">
            <a:spAutoFit/>
          </a:bodyPr>
          <a:lstStyle/>
          <a:p>
            <a:pPr algn="ctr"/>
            <a:r>
              <a:rPr lang="ar-EG" sz="3200" b="1" dirty="0"/>
              <a:t>يدير</a:t>
            </a:r>
            <a:endParaRPr lang="en-GB" sz="3200" b="1" dirty="0"/>
          </a:p>
        </p:txBody>
      </p:sp>
      <p:sp>
        <p:nvSpPr>
          <p:cNvPr id="46" name="TextBox 45"/>
          <p:cNvSpPr txBox="1"/>
          <p:nvPr/>
        </p:nvSpPr>
        <p:spPr>
          <a:xfrm>
            <a:off x="3923928" y="2132856"/>
            <a:ext cx="1512168" cy="523220"/>
          </a:xfrm>
          <a:prstGeom prst="rect">
            <a:avLst/>
          </a:prstGeom>
          <a:noFill/>
        </p:spPr>
        <p:txBody>
          <a:bodyPr wrap="square" rtlCol="0">
            <a:spAutoFit/>
          </a:bodyPr>
          <a:lstStyle/>
          <a:p>
            <a:pPr algn="ctr"/>
            <a:r>
              <a:rPr lang="ar-EG" sz="2800" b="1" dirty="0"/>
              <a:t>يعمل في </a:t>
            </a:r>
            <a:endParaRPr lang="en-GB" sz="2800" b="1" dirty="0"/>
          </a:p>
        </p:txBody>
      </p:sp>
    </p:spTree>
    <p:extLst>
      <p:ext uri="{BB962C8B-B14F-4D97-AF65-F5344CB8AC3E}">
        <p14:creationId xmlns:p14="http://schemas.microsoft.com/office/powerpoint/2010/main" val="267899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657831"/>
            <a:ext cx="8534752" cy="4093428"/>
          </a:xfrm>
          <a:prstGeom prst="rect">
            <a:avLst/>
          </a:prstGeom>
        </p:spPr>
        <p:txBody>
          <a:bodyPr wrap="square">
            <a:spAutoFit/>
          </a:bodyPr>
          <a:lstStyle/>
          <a:p>
            <a:pPr algn="just" fontAlgn="auto">
              <a:spcBef>
                <a:spcPts val="0"/>
              </a:spcBef>
              <a:spcAft>
                <a:spcPts val="0"/>
              </a:spcAft>
              <a:defRPr/>
            </a:pPr>
            <a:r>
              <a:rPr lang="ar-SA" sz="2000" dirty="0"/>
              <a:t>كل سجل يتكون من ثلاثة أجزاء, كما هو الحال في قواعد البيانات الشبكية أن الارتباط بين السجلات وبعضها البعض يكون عن طريق المؤشرات (ربط فيزيائي)، ولكن الاختلاف الظاهر بين قواعد البيانات الشبكية وقواعد البيانات الهرمية أن الأولى يمكن الوصول إلى أي سجل من سجلاتها من أي نقطة، ولكن الثانية </a:t>
            </a:r>
            <a:r>
              <a:rPr lang="ar-SA" sz="2000" b="1" dirty="0"/>
              <a:t>لا بد من البدء من أول سجل (الجذر) حتى تصل إلى أي سجل تريده</a:t>
            </a:r>
            <a:r>
              <a:rPr lang="ar-SA" sz="2000" dirty="0"/>
              <a:t>، وليست هذه العملية خاصة باضافة سجل جديد فقط ولكن أيضاً عند الاستعلام عن سجل أو حذف سجل أو التعديل على بيانات سجل لابد أن نبدأ من الجذر</a:t>
            </a:r>
            <a:r>
              <a:rPr lang="en-US" sz="2000" dirty="0"/>
              <a:t>.</a:t>
            </a:r>
            <a:endParaRPr lang="ar-EG" sz="2000" dirty="0"/>
          </a:p>
          <a:p>
            <a:pPr algn="just" fontAlgn="auto">
              <a:spcBef>
                <a:spcPts val="0"/>
              </a:spcBef>
              <a:spcAft>
                <a:spcPts val="0"/>
              </a:spcAft>
              <a:defRPr/>
            </a:pPr>
            <a:r>
              <a:rPr lang="en-US" sz="2000" dirty="0"/>
              <a:t> </a:t>
            </a:r>
            <a:r>
              <a:rPr lang="ar-SA" sz="2000" dirty="0"/>
              <a:t>وتعتبر قواعد البيانات الشبكية والهرمية قواعد بيانات غير علائقية حيث أنها لا يوجد بها أي علاقات</a:t>
            </a:r>
            <a:r>
              <a:rPr lang="en-US" sz="2000" dirty="0"/>
              <a:t>) </a:t>
            </a:r>
            <a:r>
              <a:rPr lang="ar-SA" sz="2000" dirty="0"/>
              <a:t>جداول</a:t>
            </a:r>
            <a:r>
              <a:rPr lang="en-US" sz="2000" dirty="0"/>
              <a:t>(</a:t>
            </a:r>
            <a:r>
              <a:rPr lang="ar-SA" sz="2000" dirty="0"/>
              <a:t>، وجميع الروابط بين سجلاتها روابط فيزيائية وليست منطقية، وتمتاز قواعد البيانات غير العلائقية بالسرعة الفائقة حيث وجود المؤشرات كروابط سريعة للوصول إلى السجلات، ولكنها يعيبها شئء خطير جداً وهو التعقيد في التصميم، فميزة السرعة يمكن التغلب عليها بالتعامل مع أجهزة متطورة تمتاز بسرعة المعالج الفائقة والذاكرة الكبيرة، ولكن صعوبة التصميم شئ من الصعب التغلب عليه، وبالتالي أصبحت قواعد البيانات العلائقية هي الأكثر استخداماً وانتشاراً وذلك لسهولة تصميمها وسهولة برمجتها وسهولة أيضاً تعامل المستخدمين معها</a:t>
            </a:r>
            <a:r>
              <a:rPr lang="en-US" sz="2000" dirty="0"/>
              <a:t>.</a:t>
            </a:r>
            <a:endParaRPr lang="ar-SA" sz="2000" dirty="0"/>
          </a:p>
        </p:txBody>
      </p:sp>
      <p:sp>
        <p:nvSpPr>
          <p:cNvPr id="22" name="Slide Number Placeholder 21"/>
          <p:cNvSpPr>
            <a:spLocks noGrp="1"/>
          </p:cNvSpPr>
          <p:nvPr>
            <p:ph type="sldNum" sz="quarter" idx="12"/>
          </p:nvPr>
        </p:nvSpPr>
        <p:spPr/>
        <p:txBody>
          <a:bodyPr/>
          <a:lstStyle/>
          <a:p>
            <a:pPr>
              <a:defRPr/>
            </a:pPr>
            <a:fld id="{8D8E2136-1D52-404E-9F72-638376FF357E}" type="slidenum">
              <a:rPr lang="ar-SA" smtClean="0"/>
              <a:pPr>
                <a:defRPr/>
              </a:pPr>
              <a:t>5</a:t>
            </a:fld>
            <a:endParaRPr lang="ar-SA"/>
          </a:p>
        </p:txBody>
      </p:sp>
      <p:sp>
        <p:nvSpPr>
          <p:cNvPr id="3" name="Rectangle 2"/>
          <p:cNvSpPr/>
          <p:nvPr/>
        </p:nvSpPr>
        <p:spPr>
          <a:xfrm>
            <a:off x="1382557" y="722313"/>
            <a:ext cx="6213779" cy="461665"/>
          </a:xfrm>
          <a:prstGeom prst="rect">
            <a:avLst/>
          </a:prstGeom>
        </p:spPr>
        <p:txBody>
          <a:bodyPr wrap="square">
            <a:spAutoFit/>
          </a:bodyPr>
          <a:lstStyle/>
          <a:p>
            <a:pPr marL="365125" lvl="0" algn="just" fontAlgn="auto">
              <a:spcBef>
                <a:spcPts val="0"/>
              </a:spcBef>
              <a:spcAft>
                <a:spcPts val="0"/>
              </a:spcAft>
              <a:defRPr/>
            </a:pPr>
            <a:r>
              <a:rPr lang="ar-SA" sz="2400" u="sng" dirty="0">
                <a:solidFill>
                  <a:srgbClr val="ECEDD1">
                    <a:lumMod val="50000"/>
                  </a:srgbClr>
                </a:solidFill>
                <a:latin typeface="Century Gothic"/>
                <a:cs typeface="Tahoma"/>
              </a:rPr>
              <a:t>قواعد البيانات الهرمية</a:t>
            </a:r>
            <a:r>
              <a:rPr lang="en-US" sz="2300" dirty="0">
                <a:solidFill>
                  <a:srgbClr val="ECEDD1">
                    <a:lumMod val="50000"/>
                  </a:srgbClr>
                </a:solidFill>
              </a:rPr>
              <a:t>Hierarchal Database   </a:t>
            </a:r>
            <a:endParaRPr lang="ar-SA" sz="2300" dirty="0">
              <a:solidFill>
                <a:srgbClr val="ECEDD1">
                  <a:lumMod val="50000"/>
                </a:srgbClr>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08"/>
          <p:cNvSpPr txBox="1">
            <a:spLocks noChangeArrowheads="1"/>
          </p:cNvSpPr>
          <p:nvPr/>
        </p:nvSpPr>
        <p:spPr bwMode="auto">
          <a:xfrm>
            <a:off x="479410" y="1844824"/>
            <a:ext cx="8328055" cy="4423903"/>
          </a:xfrm>
          <a:prstGeom prst="rect">
            <a:avLst/>
          </a:prstGeom>
          <a:noFill/>
          <a:ln w="9525">
            <a:noFill/>
            <a:miter lim="800000"/>
            <a:headEnd/>
            <a:tailEnd/>
          </a:ln>
        </p:spPr>
        <p:txBody>
          <a:bodyPr wrap="square">
            <a:spAutoFit/>
          </a:bodyPr>
          <a:lstStyle/>
          <a:p>
            <a:pPr>
              <a:lnSpc>
                <a:spcPct val="150000"/>
              </a:lnSpc>
            </a:pPr>
            <a:r>
              <a:rPr lang="ar-SA" sz="3200" dirty="0">
                <a:latin typeface="Comic Sans MS" pitchFamily="66" charset="0"/>
                <a:cs typeface="Tahoma" pitchFamily="34" charset="0"/>
              </a:rPr>
              <a:t>1- تحديد الكيانات.</a:t>
            </a:r>
          </a:p>
          <a:p>
            <a:pPr>
              <a:lnSpc>
                <a:spcPct val="150000"/>
              </a:lnSpc>
            </a:pPr>
            <a:r>
              <a:rPr lang="ar-SA" sz="3200" dirty="0">
                <a:latin typeface="Comic Sans MS" pitchFamily="66" charset="0"/>
                <a:cs typeface="Tahoma" pitchFamily="34" charset="0"/>
              </a:rPr>
              <a:t>2- تحديد الصفات أو الخصائص لهذه الكيانات وفي هذه المرحلة لابد من تحديد الصفة التي تعد مفتاح أساسي لهذا الكيان.</a:t>
            </a:r>
          </a:p>
          <a:p>
            <a:pPr>
              <a:lnSpc>
                <a:spcPct val="150000"/>
              </a:lnSpc>
            </a:pPr>
            <a:r>
              <a:rPr lang="ar-SA" sz="3200" dirty="0">
                <a:latin typeface="Comic Sans MS" pitchFamily="66" charset="0"/>
                <a:cs typeface="Tahoma" pitchFamily="34" charset="0"/>
              </a:rPr>
              <a:t>3- ربط الكيانات بعلاقات.</a:t>
            </a:r>
          </a:p>
          <a:p>
            <a:pPr>
              <a:lnSpc>
                <a:spcPct val="150000"/>
              </a:lnSpc>
            </a:pPr>
            <a:r>
              <a:rPr lang="ar-SA" sz="3200" dirty="0">
                <a:latin typeface="Comic Sans MS" pitchFamily="66" charset="0"/>
                <a:cs typeface="Tahoma" pitchFamily="34" charset="0"/>
              </a:rPr>
              <a:t>4- تحديد نوع هذه العلاقات. </a:t>
            </a:r>
          </a:p>
        </p:txBody>
      </p:sp>
      <p:sp>
        <p:nvSpPr>
          <p:cNvPr id="2" name="Title 1"/>
          <p:cNvSpPr>
            <a:spLocks noGrp="1"/>
          </p:cNvSpPr>
          <p:nvPr>
            <p:ph type="title"/>
          </p:nvPr>
        </p:nvSpPr>
        <p:spPr>
          <a:xfrm>
            <a:off x="426128" y="445357"/>
            <a:ext cx="8260672" cy="1039427"/>
          </a:xfrm>
        </p:spPr>
        <p:txBody>
          <a:bodyPr>
            <a:noAutofit/>
          </a:bodyPr>
          <a:lstStyle/>
          <a:p>
            <a:r>
              <a:rPr lang="ar-SA" sz="2400" u="sng" dirty="0">
                <a:latin typeface="Comic Sans MS" pitchFamily="66" charset="0"/>
                <a:cs typeface="Tahoma" pitchFamily="34" charset="0"/>
              </a:rPr>
              <a:t>إذن المرحلة الأولى وهي مرحلة التصميم ورسم نموذج الكيان والعلاقة الرابطة تمر بأربع خطوات هي </a:t>
            </a:r>
            <a:br>
              <a:rPr lang="ar-SA" sz="2400" u="sng" dirty="0">
                <a:latin typeface="Comic Sans MS" pitchFamily="66" charset="0"/>
                <a:cs typeface="Tahoma" pitchFamily="34" charset="0"/>
              </a:rPr>
            </a:br>
            <a:endParaRPr lang="ar-SA" sz="24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50</a:t>
            </a:fld>
            <a:endParaRPr lang="ar-SA"/>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12775" y="228600"/>
            <a:ext cx="8153400" cy="990600"/>
          </a:xfrm>
        </p:spPr>
        <p:txBody>
          <a:bodyPr/>
          <a:lstStyle/>
          <a:p>
            <a:pPr eaLnBrk="1" hangingPunct="1"/>
            <a:endParaRPr lang="en-US" altLang="en-US"/>
          </a:p>
        </p:txBody>
      </p:sp>
      <p:pic>
        <p:nvPicPr>
          <p:cNvPr id="46083"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5496" y="0"/>
            <a:ext cx="9144000" cy="6852320"/>
          </a:xfrm>
          <a:noFill/>
        </p:spPr>
      </p:pic>
    </p:spTree>
    <p:extLst>
      <p:ext uri="{BB962C8B-B14F-4D97-AF65-F5344CB8AC3E}">
        <p14:creationId xmlns:p14="http://schemas.microsoft.com/office/powerpoint/2010/main" val="3916219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1215538" y="2171759"/>
            <a:ext cx="7072362" cy="2985433"/>
          </a:xfrm>
          <a:prstGeom prst="rect">
            <a:avLst/>
          </a:prstGeom>
          <a:noFill/>
          <a:ln w="9525">
            <a:noFill/>
            <a:miter lim="800000"/>
            <a:headEnd/>
            <a:tailEnd/>
          </a:ln>
        </p:spPr>
        <p:txBody>
          <a:bodyPr wrap="square">
            <a:spAutoFit/>
          </a:bodyPr>
          <a:lstStyle/>
          <a:p>
            <a:pPr algn="just"/>
            <a:r>
              <a:rPr lang="ar-SA" sz="4400" b="1" u="sng" dirty="0">
                <a:latin typeface="Arabic Typesetting" pitchFamily="66" charset="-78"/>
                <a:ea typeface="Arial Unicode MS" pitchFamily="34" charset="-128"/>
                <a:cs typeface="Arabic Typesetting" pitchFamily="66" charset="-78"/>
              </a:rPr>
              <a:t>تطبيق قاعدة بيانات  المستشفى المصغر </a:t>
            </a:r>
          </a:p>
          <a:p>
            <a:pPr algn="just"/>
            <a:r>
              <a:rPr lang="ar-SA" sz="3600" dirty="0">
                <a:latin typeface="Arabic Typesetting" pitchFamily="66" charset="-78"/>
                <a:ea typeface="Arial Unicode MS" pitchFamily="34" charset="-128"/>
                <a:cs typeface="Arabic Typesetting" pitchFamily="66" charset="-78"/>
              </a:rPr>
              <a:t>أرسم </a:t>
            </a:r>
            <a:r>
              <a:rPr lang="en-US" sz="3600" dirty="0">
                <a:latin typeface="Arabic Typesetting" pitchFamily="66" charset="-78"/>
                <a:ea typeface="Arial Unicode MS" pitchFamily="34" charset="-128"/>
                <a:cs typeface="Arabic Typesetting" pitchFamily="66" charset="-78"/>
              </a:rPr>
              <a:t>ERD </a:t>
            </a:r>
            <a:r>
              <a:rPr lang="ar-SA" sz="3600" dirty="0">
                <a:latin typeface="Arabic Typesetting" pitchFamily="66" charset="-78"/>
                <a:ea typeface="Arial Unicode MS" pitchFamily="34" charset="-128"/>
                <a:cs typeface="Arabic Typesetting" pitchFamily="66" charset="-78"/>
              </a:rPr>
              <a:t> اللازم لتمثيل بيانات المرضى في أحد المستشفيات والأطباء المعالجون مشتملا رقم المريض واسمه ورقم الغرفة المقيم بها ورقم التحويله للغرفة وعدد الأسرة بها واسم ورقم الدواء المصروف له وكذلك رقم الطبيب واسمه وتليفونه وتخصصه</a:t>
            </a:r>
          </a:p>
        </p:txBody>
      </p:sp>
      <p:sp>
        <p:nvSpPr>
          <p:cNvPr id="3" name="TextBox 4"/>
          <p:cNvSpPr txBox="1">
            <a:spLocks noChangeArrowheads="1"/>
          </p:cNvSpPr>
          <p:nvPr/>
        </p:nvSpPr>
        <p:spPr bwMode="auto">
          <a:xfrm>
            <a:off x="821880" y="332656"/>
            <a:ext cx="7713518" cy="12003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ea typeface="Arial Unicode MS" pitchFamily="34" charset="-128"/>
                <a:cs typeface="Arabic Typesetting" pitchFamily="66" charset="-78"/>
              </a:rPr>
              <a:t>واجـــــــــــــــــب</a:t>
            </a: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52</a:t>
            </a:fld>
            <a:endParaRPr lang="ar-SA"/>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وان 1"/>
          <p:cNvSpPr>
            <a:spLocks noGrp="1"/>
          </p:cNvSpPr>
          <p:nvPr>
            <p:ph type="title"/>
          </p:nvPr>
        </p:nvSpPr>
        <p:spPr/>
        <p:txBody>
          <a:bodyPr/>
          <a:lstStyle/>
          <a:p>
            <a:pPr eaLnBrk="1" hangingPunct="1"/>
            <a:r>
              <a:rPr lang="en-US" altLang="en-US"/>
              <a:t>ERD</a:t>
            </a:r>
            <a:endParaRPr lang="ar-SA" altLang="en-US"/>
          </a:p>
        </p:txBody>
      </p:sp>
      <p:sp>
        <p:nvSpPr>
          <p:cNvPr id="4" name="Oval 46"/>
          <p:cNvSpPr>
            <a:spLocks noChangeArrowheads="1"/>
          </p:cNvSpPr>
          <p:nvPr/>
        </p:nvSpPr>
        <p:spPr bwMode="auto">
          <a:xfrm>
            <a:off x="7072313" y="2027238"/>
            <a:ext cx="1357312" cy="5000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الطبيب</a:t>
            </a:r>
            <a:endParaRPr lang="ar-SA" sz="1500" dirty="0"/>
          </a:p>
        </p:txBody>
      </p:sp>
      <p:cxnSp>
        <p:nvCxnSpPr>
          <p:cNvPr id="5" name="Straight Connector 208"/>
          <p:cNvCxnSpPr>
            <a:endCxn id="4" idx="4"/>
          </p:cNvCxnSpPr>
          <p:nvPr/>
        </p:nvCxnSpPr>
        <p:spPr bwMode="auto">
          <a:xfrm flipV="1">
            <a:off x="7215188" y="2527300"/>
            <a:ext cx="536575" cy="3571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33" name="Oval 46"/>
          <p:cNvSpPr>
            <a:spLocks noChangeArrowheads="1"/>
          </p:cNvSpPr>
          <p:nvPr/>
        </p:nvSpPr>
        <p:spPr bwMode="auto">
          <a:xfrm>
            <a:off x="5715000" y="1812925"/>
            <a:ext cx="1428750" cy="500063"/>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الطبيب </a:t>
            </a:r>
          </a:p>
        </p:txBody>
      </p:sp>
      <p:cxnSp>
        <p:nvCxnSpPr>
          <p:cNvPr id="7" name="Straight Connector 210"/>
          <p:cNvCxnSpPr>
            <a:stCxn id="48133" idx="4"/>
          </p:cNvCxnSpPr>
          <p:nvPr/>
        </p:nvCxnSpPr>
        <p:spPr bwMode="auto">
          <a:xfrm rot="16200000" flipH="1">
            <a:off x="6465094" y="2277269"/>
            <a:ext cx="357187" cy="428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211"/>
          <p:cNvSpPr/>
          <p:nvPr/>
        </p:nvSpPr>
        <p:spPr bwMode="auto">
          <a:xfrm>
            <a:off x="6286500" y="2670175"/>
            <a:ext cx="928688"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الطبيب</a:t>
            </a:r>
          </a:p>
        </p:txBody>
      </p:sp>
      <p:sp>
        <p:nvSpPr>
          <p:cNvPr id="48136" name="Oval 65"/>
          <p:cNvSpPr>
            <a:spLocks noChangeArrowheads="1"/>
          </p:cNvSpPr>
          <p:nvPr/>
        </p:nvSpPr>
        <p:spPr bwMode="auto">
          <a:xfrm>
            <a:off x="4756150" y="1643063"/>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الأول</a:t>
            </a:r>
          </a:p>
        </p:txBody>
      </p:sp>
      <p:sp>
        <p:nvSpPr>
          <p:cNvPr id="48137" name="Line 66"/>
          <p:cNvSpPr>
            <a:spLocks noChangeShapeType="1"/>
          </p:cNvSpPr>
          <p:nvPr/>
        </p:nvSpPr>
        <p:spPr bwMode="auto">
          <a:xfrm>
            <a:off x="5541963" y="1785938"/>
            <a:ext cx="500062" cy="984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8" name="Line 67"/>
          <p:cNvSpPr>
            <a:spLocks noChangeShapeType="1"/>
          </p:cNvSpPr>
          <p:nvPr/>
        </p:nvSpPr>
        <p:spPr bwMode="auto">
          <a:xfrm flipV="1">
            <a:off x="5411788" y="2057400"/>
            <a:ext cx="303212" cy="73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9" name="Oval 68"/>
          <p:cNvSpPr>
            <a:spLocks noChangeArrowheads="1"/>
          </p:cNvSpPr>
          <p:nvPr/>
        </p:nvSpPr>
        <p:spPr bwMode="auto">
          <a:xfrm>
            <a:off x="4627563" y="19558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العائلة</a:t>
            </a:r>
          </a:p>
        </p:txBody>
      </p:sp>
      <p:sp>
        <p:nvSpPr>
          <p:cNvPr id="48140" name="Oval 46"/>
          <p:cNvSpPr>
            <a:spLocks noChangeArrowheads="1"/>
          </p:cNvSpPr>
          <p:nvPr/>
        </p:nvSpPr>
        <p:spPr bwMode="auto">
          <a:xfrm>
            <a:off x="7429500" y="2786063"/>
            <a:ext cx="1357313"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رقم الهاتف</a:t>
            </a:r>
          </a:p>
        </p:txBody>
      </p:sp>
      <p:cxnSp>
        <p:nvCxnSpPr>
          <p:cNvPr id="14" name="Straight Connector 208"/>
          <p:cNvCxnSpPr>
            <a:endCxn id="48140" idx="2"/>
          </p:cNvCxnSpPr>
          <p:nvPr/>
        </p:nvCxnSpPr>
        <p:spPr bwMode="auto">
          <a:xfrm>
            <a:off x="7215188" y="3000375"/>
            <a:ext cx="214312" cy="34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202"/>
          <p:cNvSpPr/>
          <p:nvPr/>
        </p:nvSpPr>
        <p:spPr bwMode="auto">
          <a:xfrm>
            <a:off x="2357438" y="2579688"/>
            <a:ext cx="928687"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المريض</a:t>
            </a:r>
          </a:p>
        </p:txBody>
      </p:sp>
      <p:sp>
        <p:nvSpPr>
          <p:cNvPr id="16" name="Oval 46"/>
          <p:cNvSpPr>
            <a:spLocks noChangeArrowheads="1"/>
          </p:cNvSpPr>
          <p:nvPr/>
        </p:nvSpPr>
        <p:spPr bwMode="auto">
          <a:xfrm>
            <a:off x="2857500" y="1785938"/>
            <a:ext cx="1571625" cy="492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المريض</a:t>
            </a:r>
          </a:p>
        </p:txBody>
      </p:sp>
      <p:cxnSp>
        <p:nvCxnSpPr>
          <p:cNvPr id="17" name="Straight Connector 204"/>
          <p:cNvCxnSpPr/>
          <p:nvPr/>
        </p:nvCxnSpPr>
        <p:spPr bwMode="auto">
          <a:xfrm rot="10800000" flipV="1">
            <a:off x="3071813" y="2286000"/>
            <a:ext cx="357187" cy="285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45" name="Oval 46"/>
          <p:cNvSpPr>
            <a:spLocks noChangeArrowheads="1"/>
          </p:cNvSpPr>
          <p:nvPr/>
        </p:nvSpPr>
        <p:spPr bwMode="auto">
          <a:xfrm>
            <a:off x="1571625" y="1793875"/>
            <a:ext cx="1143000" cy="492125"/>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التاريخ</a:t>
            </a:r>
          </a:p>
        </p:txBody>
      </p:sp>
      <p:cxnSp>
        <p:nvCxnSpPr>
          <p:cNvPr id="19" name="Straight Connector 206"/>
          <p:cNvCxnSpPr/>
          <p:nvPr/>
        </p:nvCxnSpPr>
        <p:spPr bwMode="auto">
          <a:xfrm>
            <a:off x="2214563" y="2286000"/>
            <a:ext cx="357187" cy="2857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12"/>
          <p:cNvCxnSpPr/>
          <p:nvPr/>
        </p:nvCxnSpPr>
        <p:spPr bwMode="auto">
          <a:xfrm rot="10800000">
            <a:off x="5429250" y="2847975"/>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Flowchart: Decision 213"/>
          <p:cNvSpPr/>
          <p:nvPr/>
        </p:nvSpPr>
        <p:spPr bwMode="auto">
          <a:xfrm>
            <a:off x="4143375" y="258603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يعالج</a:t>
            </a:r>
          </a:p>
        </p:txBody>
      </p:sp>
      <p:cxnSp>
        <p:nvCxnSpPr>
          <p:cNvPr id="22" name="Straight Connector 214"/>
          <p:cNvCxnSpPr/>
          <p:nvPr/>
        </p:nvCxnSpPr>
        <p:spPr bwMode="auto">
          <a:xfrm rot="10800000">
            <a:off x="3300413" y="2827338"/>
            <a:ext cx="85725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Box 110"/>
          <p:cNvSpPr txBox="1">
            <a:spLocks noChangeArrowheads="1"/>
          </p:cNvSpPr>
          <p:nvPr/>
        </p:nvSpPr>
        <p:spPr bwMode="auto">
          <a:xfrm>
            <a:off x="5429250" y="2500313"/>
            <a:ext cx="242888" cy="285750"/>
          </a:xfrm>
          <a:prstGeom prst="rect">
            <a:avLst/>
          </a:prstGeom>
          <a:noFill/>
          <a:ln w="9525">
            <a:noFill/>
            <a:miter lim="800000"/>
            <a:headEnd/>
            <a:tailEnd/>
          </a:ln>
        </p:spPr>
        <p:txBody>
          <a:bodyPr/>
          <a:lstStyle/>
          <a:p>
            <a:pPr algn="ctr">
              <a:spcAft>
                <a:spcPts val="1000"/>
              </a:spcAft>
              <a:defRPr/>
            </a:pPr>
            <a:r>
              <a:rPr lang="ar-SA" sz="1400" b="1" dirty="0">
                <a:latin typeface="Arial" charset="0"/>
                <a:cs typeface="+mn-cs"/>
              </a:rPr>
              <a:t>1</a:t>
            </a:r>
          </a:p>
        </p:txBody>
      </p:sp>
      <p:sp>
        <p:nvSpPr>
          <p:cNvPr id="24" name="Text Box 110"/>
          <p:cNvSpPr txBox="1">
            <a:spLocks noChangeArrowheads="1"/>
          </p:cNvSpPr>
          <p:nvPr/>
        </p:nvSpPr>
        <p:spPr bwMode="auto">
          <a:xfrm>
            <a:off x="3929063" y="2500313"/>
            <a:ext cx="242887"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M</a:t>
            </a:r>
            <a:endParaRPr lang="ar-SA" sz="1400" b="1" dirty="0">
              <a:latin typeface="Arial" charset="0"/>
              <a:cs typeface="+mn-cs"/>
            </a:endParaRPr>
          </a:p>
        </p:txBody>
      </p:sp>
      <p:cxnSp>
        <p:nvCxnSpPr>
          <p:cNvPr id="25" name="Straight Connector 193"/>
          <p:cNvCxnSpPr>
            <a:endCxn id="27" idx="0"/>
          </p:cNvCxnSpPr>
          <p:nvPr/>
        </p:nvCxnSpPr>
        <p:spPr>
          <a:xfrm rot="16200000" flipH="1">
            <a:off x="2528887" y="3333751"/>
            <a:ext cx="684213" cy="174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153" name="Oval 92"/>
          <p:cNvSpPr>
            <a:spLocks noChangeArrowheads="1"/>
          </p:cNvSpPr>
          <p:nvPr/>
        </p:nvSpPr>
        <p:spPr bwMode="auto">
          <a:xfrm>
            <a:off x="990600" y="4500563"/>
            <a:ext cx="1223963" cy="549275"/>
          </a:xfrm>
          <a:prstGeom prst="ellipse">
            <a:avLst/>
          </a:prstGeom>
          <a:solidFill>
            <a:schemeClr val="bg1"/>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1500"/>
              <a:t>عدد الأسرة</a:t>
            </a:r>
          </a:p>
        </p:txBody>
      </p:sp>
      <p:sp>
        <p:nvSpPr>
          <p:cNvPr id="27" name="Flowchart: Decision 196"/>
          <p:cNvSpPr/>
          <p:nvPr/>
        </p:nvSpPr>
        <p:spPr bwMode="auto">
          <a:xfrm>
            <a:off x="2236788" y="368458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يقيم في</a:t>
            </a:r>
          </a:p>
        </p:txBody>
      </p:sp>
      <p:cxnSp>
        <p:nvCxnSpPr>
          <p:cNvPr id="28" name="Straight Connector 197"/>
          <p:cNvCxnSpPr/>
          <p:nvPr/>
        </p:nvCxnSpPr>
        <p:spPr bwMode="auto">
          <a:xfrm rot="5400000">
            <a:off x="2433638" y="4643438"/>
            <a:ext cx="8572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Box 110"/>
          <p:cNvSpPr txBox="1">
            <a:spLocks noChangeArrowheads="1"/>
          </p:cNvSpPr>
          <p:nvPr/>
        </p:nvSpPr>
        <p:spPr bwMode="auto">
          <a:xfrm>
            <a:off x="2576513" y="3357563"/>
            <a:ext cx="214312" cy="277812"/>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N</a:t>
            </a:r>
            <a:endParaRPr lang="ar-SA" sz="1400" b="1" dirty="0">
              <a:latin typeface="Arial" charset="0"/>
              <a:cs typeface="+mn-cs"/>
            </a:endParaRPr>
          </a:p>
        </p:txBody>
      </p:sp>
      <p:sp>
        <p:nvSpPr>
          <p:cNvPr id="48157" name="Text Box 110"/>
          <p:cNvSpPr txBox="1">
            <a:spLocks noChangeArrowheads="1"/>
          </p:cNvSpPr>
          <p:nvPr/>
        </p:nvSpPr>
        <p:spPr bwMode="auto">
          <a:xfrm>
            <a:off x="2576513" y="4286250"/>
            <a:ext cx="2428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Aft>
                <a:spcPts val="1000"/>
              </a:spcAft>
            </a:pPr>
            <a:r>
              <a:rPr lang="en-US" altLang="en-US" sz="1400" b="1"/>
              <a:t>1</a:t>
            </a:r>
            <a:endParaRPr lang="ar-SA" altLang="en-US" sz="1400" b="1"/>
          </a:p>
        </p:txBody>
      </p:sp>
      <p:sp>
        <p:nvSpPr>
          <p:cNvPr id="31" name="Rectangle 74"/>
          <p:cNvSpPr>
            <a:spLocks noChangeArrowheads="1"/>
          </p:cNvSpPr>
          <p:nvPr/>
        </p:nvSpPr>
        <p:spPr bwMode="auto">
          <a:xfrm>
            <a:off x="2219325" y="5072063"/>
            <a:ext cx="1143000" cy="4762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a:defRPr/>
            </a:pPr>
            <a:r>
              <a:rPr lang="ar-SA" dirty="0"/>
              <a:t>الغرفة</a:t>
            </a:r>
          </a:p>
          <a:p>
            <a:pPr algn="ctr">
              <a:defRPr/>
            </a:pPr>
            <a:endParaRPr lang="ar-SA" dirty="0">
              <a:latin typeface="Trebuchet MS" pitchFamily="34" charset="0"/>
              <a:cs typeface="Tahoma" pitchFamily="34" charset="0"/>
            </a:endParaRPr>
          </a:p>
        </p:txBody>
      </p:sp>
      <p:sp>
        <p:nvSpPr>
          <p:cNvPr id="32" name="Oval 80"/>
          <p:cNvSpPr>
            <a:spLocks noChangeArrowheads="1"/>
          </p:cNvSpPr>
          <p:nvPr/>
        </p:nvSpPr>
        <p:spPr bwMode="auto">
          <a:xfrm>
            <a:off x="2647950" y="5857875"/>
            <a:ext cx="1423988" cy="3571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الغرفة</a:t>
            </a:r>
            <a:endParaRPr lang="ar-SA" sz="1500" dirty="0"/>
          </a:p>
          <a:p>
            <a:pPr algn="ctr">
              <a:defRPr/>
            </a:pPr>
            <a:endParaRPr lang="ar-SA" sz="1500" dirty="0">
              <a:latin typeface="Trebuchet MS" pitchFamily="34" charset="0"/>
              <a:cs typeface="Tahoma" pitchFamily="34" charset="0"/>
            </a:endParaRPr>
          </a:p>
        </p:txBody>
      </p:sp>
      <p:sp>
        <p:nvSpPr>
          <p:cNvPr id="48160" name="Oval 83"/>
          <p:cNvSpPr>
            <a:spLocks noChangeArrowheads="1"/>
          </p:cNvSpPr>
          <p:nvPr/>
        </p:nvSpPr>
        <p:spPr bwMode="auto">
          <a:xfrm>
            <a:off x="992188" y="5786438"/>
            <a:ext cx="1508125" cy="3349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1500"/>
              <a:t>التحويلة</a:t>
            </a:r>
          </a:p>
          <a:p>
            <a:pPr eaLnBrk="1" hangingPunct="1"/>
            <a:endParaRPr lang="ar-SA" altLang="en-US" sz="1500">
              <a:latin typeface="Trebuchet MS" panose="020B0603020202020204" pitchFamily="34" charset="0"/>
              <a:cs typeface="Tahoma" panose="020B0604030504040204" pitchFamily="34" charset="0"/>
            </a:endParaRPr>
          </a:p>
        </p:txBody>
      </p:sp>
      <p:sp>
        <p:nvSpPr>
          <p:cNvPr id="48161" name="Line 94"/>
          <p:cNvSpPr>
            <a:spLocks noChangeShapeType="1"/>
          </p:cNvSpPr>
          <p:nvPr/>
        </p:nvSpPr>
        <p:spPr bwMode="auto">
          <a:xfrm flipH="1" flipV="1">
            <a:off x="3219450" y="5572125"/>
            <a:ext cx="0" cy="285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2" name="Line 95"/>
          <p:cNvSpPr>
            <a:spLocks noChangeShapeType="1"/>
          </p:cNvSpPr>
          <p:nvPr/>
        </p:nvSpPr>
        <p:spPr bwMode="auto">
          <a:xfrm flipV="1">
            <a:off x="2000250" y="5545138"/>
            <a:ext cx="317500" cy="24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3" name="Line 99"/>
          <p:cNvSpPr>
            <a:spLocks noChangeShapeType="1"/>
          </p:cNvSpPr>
          <p:nvPr/>
        </p:nvSpPr>
        <p:spPr bwMode="auto">
          <a:xfrm>
            <a:off x="2147888" y="4714875"/>
            <a:ext cx="357187" cy="3571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4" name="Oval 46"/>
          <p:cNvSpPr>
            <a:spLocks noChangeArrowheads="1"/>
          </p:cNvSpPr>
          <p:nvPr/>
        </p:nvSpPr>
        <p:spPr bwMode="auto">
          <a:xfrm>
            <a:off x="6996113" y="3462338"/>
            <a:ext cx="1357312"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التخصص</a:t>
            </a:r>
          </a:p>
        </p:txBody>
      </p:sp>
      <p:cxnSp>
        <p:nvCxnSpPr>
          <p:cNvPr id="41" name="Straight Connector 208"/>
          <p:cNvCxnSpPr>
            <a:endCxn id="48164" idx="0"/>
          </p:cNvCxnSpPr>
          <p:nvPr/>
        </p:nvCxnSpPr>
        <p:spPr bwMode="auto">
          <a:xfrm>
            <a:off x="6858000" y="3124200"/>
            <a:ext cx="817563" cy="3381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210"/>
          <p:cNvCxnSpPr>
            <a:stCxn id="48171" idx="0"/>
            <a:endCxn id="15" idx="1"/>
          </p:cNvCxnSpPr>
          <p:nvPr/>
        </p:nvCxnSpPr>
        <p:spPr bwMode="auto">
          <a:xfrm rot="5400000" flipH="1" flipV="1">
            <a:off x="1942307" y="2632868"/>
            <a:ext cx="254000" cy="5762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67" name="Oval 65"/>
          <p:cNvSpPr>
            <a:spLocks noChangeArrowheads="1"/>
          </p:cNvSpPr>
          <p:nvPr/>
        </p:nvSpPr>
        <p:spPr bwMode="auto">
          <a:xfrm>
            <a:off x="1066800" y="24384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الأول</a:t>
            </a:r>
          </a:p>
        </p:txBody>
      </p:sp>
      <p:sp>
        <p:nvSpPr>
          <p:cNvPr id="48168" name="Line 66"/>
          <p:cNvSpPr>
            <a:spLocks noChangeShapeType="1"/>
          </p:cNvSpPr>
          <p:nvPr/>
        </p:nvSpPr>
        <p:spPr bwMode="auto">
          <a:xfrm>
            <a:off x="1447800" y="2743200"/>
            <a:ext cx="7620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69" name="Line 67"/>
          <p:cNvSpPr>
            <a:spLocks noChangeShapeType="1"/>
          </p:cNvSpPr>
          <p:nvPr/>
        </p:nvSpPr>
        <p:spPr bwMode="auto">
          <a:xfrm>
            <a:off x="990600" y="3048000"/>
            <a:ext cx="381000" cy="76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70" name="Oval 68"/>
          <p:cNvSpPr>
            <a:spLocks noChangeArrowheads="1"/>
          </p:cNvSpPr>
          <p:nvPr/>
        </p:nvSpPr>
        <p:spPr bwMode="auto">
          <a:xfrm>
            <a:off x="381000" y="2743200"/>
            <a:ext cx="800100" cy="2857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200"/>
              <a:t>العائلة</a:t>
            </a:r>
          </a:p>
        </p:txBody>
      </p:sp>
      <p:sp>
        <p:nvSpPr>
          <p:cNvPr id="48171" name="Oval 46"/>
          <p:cNvSpPr>
            <a:spLocks noChangeArrowheads="1"/>
          </p:cNvSpPr>
          <p:nvPr/>
        </p:nvSpPr>
        <p:spPr bwMode="auto">
          <a:xfrm>
            <a:off x="1066800" y="3048000"/>
            <a:ext cx="1428750" cy="500063"/>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المريض </a:t>
            </a:r>
          </a:p>
        </p:txBody>
      </p:sp>
      <p:sp>
        <p:nvSpPr>
          <p:cNvPr id="49" name="Rectangle 211"/>
          <p:cNvSpPr/>
          <p:nvPr/>
        </p:nvSpPr>
        <p:spPr bwMode="auto">
          <a:xfrm>
            <a:off x="6248400" y="4572000"/>
            <a:ext cx="928688" cy="428625"/>
          </a:xfrm>
          <a:prstGeom prst="rect">
            <a:avLst/>
          </a:prstGeom>
          <a:ln/>
        </p:spPr>
        <p:style>
          <a:lnRef idx="1">
            <a:schemeClr val="accent3"/>
          </a:lnRef>
          <a:fillRef idx="2">
            <a:schemeClr val="accent3"/>
          </a:fillRef>
          <a:effectRef idx="1">
            <a:schemeClr val="accent3"/>
          </a:effectRef>
          <a:fontRef idx="minor">
            <a:schemeClr val="dk1"/>
          </a:fontRef>
        </p:style>
        <p:txBody>
          <a:bodyPr rtlCol="1" anchor="ctr"/>
          <a:lstStyle/>
          <a:p>
            <a:pPr algn="ctr" fontAlgn="auto">
              <a:spcBef>
                <a:spcPts val="0"/>
              </a:spcBef>
              <a:spcAft>
                <a:spcPts val="0"/>
              </a:spcAft>
              <a:defRPr/>
            </a:pPr>
            <a:r>
              <a:rPr lang="ar-SA" sz="1600" dirty="0">
                <a:solidFill>
                  <a:schemeClr val="tx1"/>
                </a:solidFill>
              </a:rPr>
              <a:t>الدواء</a:t>
            </a:r>
          </a:p>
        </p:txBody>
      </p:sp>
      <p:sp>
        <p:nvSpPr>
          <p:cNvPr id="50" name="Oval 46"/>
          <p:cNvSpPr>
            <a:spLocks noChangeArrowheads="1"/>
          </p:cNvSpPr>
          <p:nvPr/>
        </p:nvSpPr>
        <p:spPr bwMode="auto">
          <a:xfrm>
            <a:off x="6872288" y="5595938"/>
            <a:ext cx="1357312" cy="50006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ar-SA" sz="1500" u="sng" dirty="0"/>
              <a:t>رقم الدواء</a:t>
            </a:r>
          </a:p>
        </p:txBody>
      </p:sp>
      <p:cxnSp>
        <p:nvCxnSpPr>
          <p:cNvPr id="57" name="Straight Connector 208"/>
          <p:cNvCxnSpPr>
            <a:endCxn id="50" idx="0"/>
          </p:cNvCxnSpPr>
          <p:nvPr/>
        </p:nvCxnSpPr>
        <p:spPr bwMode="auto">
          <a:xfrm>
            <a:off x="6810375" y="5029200"/>
            <a:ext cx="739775" cy="5667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175" name="Oval 46"/>
          <p:cNvSpPr>
            <a:spLocks noChangeArrowheads="1"/>
          </p:cNvSpPr>
          <p:nvPr/>
        </p:nvSpPr>
        <p:spPr bwMode="auto">
          <a:xfrm>
            <a:off x="5453063" y="5595938"/>
            <a:ext cx="1357312" cy="500062"/>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1500"/>
              <a:t>اسم الدواء</a:t>
            </a:r>
          </a:p>
        </p:txBody>
      </p:sp>
      <p:cxnSp>
        <p:nvCxnSpPr>
          <p:cNvPr id="59" name="Straight Connector 208"/>
          <p:cNvCxnSpPr>
            <a:endCxn id="48175" idx="0"/>
          </p:cNvCxnSpPr>
          <p:nvPr/>
        </p:nvCxnSpPr>
        <p:spPr bwMode="auto">
          <a:xfrm rot="5400000">
            <a:off x="6034881" y="5125244"/>
            <a:ext cx="566738" cy="3746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lowchart: Decision 213"/>
          <p:cNvSpPr/>
          <p:nvPr/>
        </p:nvSpPr>
        <p:spPr bwMode="auto">
          <a:xfrm>
            <a:off x="4295775" y="3690938"/>
            <a:ext cx="1285875" cy="500062"/>
          </a:xfrm>
          <a:prstGeom prst="flowChartDecision">
            <a:avLst/>
          </a:prstGeom>
          <a:ln/>
        </p:spPr>
        <p:style>
          <a:lnRef idx="1">
            <a:schemeClr val="dk1"/>
          </a:lnRef>
          <a:fillRef idx="2">
            <a:schemeClr val="dk1"/>
          </a:fillRef>
          <a:effectRef idx="1">
            <a:schemeClr val="dk1"/>
          </a:effectRef>
          <a:fontRef idx="minor">
            <a:schemeClr val="dk1"/>
          </a:fontRef>
        </p:style>
        <p:txBody>
          <a:bodyPr rtlCol="1" anchor="ctr"/>
          <a:lstStyle/>
          <a:p>
            <a:pPr algn="ctr" fontAlgn="auto">
              <a:spcBef>
                <a:spcPts val="0"/>
              </a:spcBef>
              <a:spcAft>
                <a:spcPts val="0"/>
              </a:spcAft>
              <a:defRPr/>
            </a:pPr>
            <a:r>
              <a:rPr lang="ar-SA" sz="1400" dirty="0">
                <a:solidFill>
                  <a:schemeClr val="tx1"/>
                </a:solidFill>
              </a:rPr>
              <a:t>يصرف له</a:t>
            </a:r>
          </a:p>
        </p:txBody>
      </p:sp>
      <p:cxnSp>
        <p:nvCxnSpPr>
          <p:cNvPr id="61" name="Straight Connector 214"/>
          <p:cNvCxnSpPr>
            <a:stCxn id="60" idx="1"/>
          </p:cNvCxnSpPr>
          <p:nvPr/>
        </p:nvCxnSpPr>
        <p:spPr bwMode="auto">
          <a:xfrm rot="10800000">
            <a:off x="3276600" y="2979738"/>
            <a:ext cx="1019175" cy="9620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212"/>
          <p:cNvCxnSpPr/>
          <p:nvPr/>
        </p:nvCxnSpPr>
        <p:spPr bwMode="auto">
          <a:xfrm rot="10800000">
            <a:off x="5562600" y="3952875"/>
            <a:ext cx="762000" cy="6191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 Box 110"/>
          <p:cNvSpPr txBox="1">
            <a:spLocks noChangeArrowheads="1"/>
          </p:cNvSpPr>
          <p:nvPr/>
        </p:nvSpPr>
        <p:spPr bwMode="auto">
          <a:xfrm>
            <a:off x="3962400" y="3352800"/>
            <a:ext cx="242888"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Arial" charset="0"/>
              </a:rPr>
              <a:t>N</a:t>
            </a:r>
            <a:endParaRPr lang="ar-SA" sz="1400" b="1" dirty="0">
              <a:latin typeface="Arial" charset="0"/>
              <a:cs typeface="+mn-cs"/>
            </a:endParaRPr>
          </a:p>
        </p:txBody>
      </p:sp>
      <p:sp>
        <p:nvSpPr>
          <p:cNvPr id="66" name="Text Box 110"/>
          <p:cNvSpPr txBox="1">
            <a:spLocks noChangeArrowheads="1"/>
          </p:cNvSpPr>
          <p:nvPr/>
        </p:nvSpPr>
        <p:spPr bwMode="auto">
          <a:xfrm>
            <a:off x="5929313" y="3981450"/>
            <a:ext cx="242887" cy="285750"/>
          </a:xfrm>
          <a:prstGeom prst="rect">
            <a:avLst/>
          </a:prstGeom>
          <a:noFill/>
          <a:ln w="9525">
            <a:noFill/>
            <a:miter lim="800000"/>
            <a:headEnd/>
            <a:tailEnd/>
          </a:ln>
        </p:spPr>
        <p:txBody>
          <a:bodyPr/>
          <a:lstStyle/>
          <a:p>
            <a:pPr algn="ctr">
              <a:spcAft>
                <a:spcPts val="1000"/>
              </a:spcAft>
              <a:defRPr/>
            </a:pPr>
            <a:r>
              <a:rPr lang="en-US" sz="1400" b="1" dirty="0">
                <a:latin typeface="Arial" charset="0"/>
                <a:cs typeface="+mn-cs"/>
              </a:rPr>
              <a:t>M</a:t>
            </a:r>
            <a:endParaRPr lang="ar-SA" sz="1400" b="1" dirty="0">
              <a:latin typeface="Arial" charset="0"/>
              <a:cs typeface="+mn-cs"/>
            </a:endParaRPr>
          </a:p>
        </p:txBody>
      </p:sp>
    </p:spTree>
    <p:extLst>
      <p:ext uri="{BB962C8B-B14F-4D97-AF65-F5344CB8AC3E}">
        <p14:creationId xmlns:p14="http://schemas.microsoft.com/office/powerpoint/2010/main" val="378456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1979712" y="1936210"/>
            <a:ext cx="4082226" cy="2068853"/>
            <a:chOff x="3660" y="11250"/>
            <a:chExt cx="7980" cy="2490"/>
          </a:xfrm>
        </p:grpSpPr>
        <p:sp>
          <p:nvSpPr>
            <p:cNvPr id="46083" name="Rectangle 3"/>
            <p:cNvSpPr>
              <a:spLocks noChangeArrowheads="1"/>
            </p:cNvSpPr>
            <p:nvPr/>
          </p:nvSpPr>
          <p:spPr bwMode="auto">
            <a:xfrm>
              <a:off x="869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84" name="AutoShape 4"/>
            <p:cNvCxnSpPr>
              <a:cxnSpLocks noChangeShapeType="1"/>
            </p:cNvCxnSpPr>
            <p:nvPr/>
          </p:nvCxnSpPr>
          <p:spPr bwMode="auto">
            <a:xfrm flipH="1">
              <a:off x="8430" y="12975"/>
              <a:ext cx="2295" cy="0"/>
            </a:xfrm>
            <a:prstGeom prst="straightConnector1">
              <a:avLst/>
            </a:prstGeom>
            <a:noFill/>
            <a:ln w="9525">
              <a:solidFill>
                <a:srgbClr val="000000"/>
              </a:solidFill>
              <a:round/>
              <a:headEnd/>
              <a:tailEnd/>
            </a:ln>
          </p:spPr>
        </p:cxnSp>
        <p:sp>
          <p:nvSpPr>
            <p:cNvPr id="46085" name="Rectangle 5"/>
            <p:cNvSpPr>
              <a:spLocks noChangeArrowheads="1"/>
            </p:cNvSpPr>
            <p:nvPr/>
          </p:nvSpPr>
          <p:spPr bwMode="auto">
            <a:xfrm>
              <a:off x="366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6" name="Rectangle 6"/>
            <p:cNvSpPr>
              <a:spLocks noChangeArrowheads="1"/>
            </p:cNvSpPr>
            <p:nvPr/>
          </p:nvSpPr>
          <p:spPr bwMode="auto">
            <a:xfrm>
              <a:off x="6180" y="1224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7" name="Rectangle 7"/>
            <p:cNvSpPr>
              <a:spLocks noChangeArrowheads="1"/>
            </p:cNvSpPr>
            <p:nvPr/>
          </p:nvSpPr>
          <p:spPr bwMode="auto">
            <a:xfrm>
              <a:off x="6180" y="11250"/>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8" name="Rectangle 8"/>
            <p:cNvSpPr>
              <a:spLocks noChangeArrowheads="1"/>
            </p:cNvSpPr>
            <p:nvPr/>
          </p:nvSpPr>
          <p:spPr bwMode="auto">
            <a:xfrm>
              <a:off x="754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89" name="Rectangle 9"/>
            <p:cNvSpPr>
              <a:spLocks noChangeArrowheads="1"/>
            </p:cNvSpPr>
            <p:nvPr/>
          </p:nvSpPr>
          <p:spPr bwMode="auto">
            <a:xfrm>
              <a:off x="9825"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6090" name="Rectangle 10"/>
            <p:cNvSpPr>
              <a:spLocks noChangeArrowheads="1"/>
            </p:cNvSpPr>
            <p:nvPr/>
          </p:nvSpPr>
          <p:spPr bwMode="auto">
            <a:xfrm>
              <a:off x="3660" y="13275"/>
              <a:ext cx="1815" cy="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cxnSp>
          <p:nvCxnSpPr>
            <p:cNvPr id="46091" name="AutoShape 11"/>
            <p:cNvCxnSpPr>
              <a:cxnSpLocks noChangeShapeType="1"/>
            </p:cNvCxnSpPr>
            <p:nvPr/>
          </p:nvCxnSpPr>
          <p:spPr bwMode="auto">
            <a:xfrm>
              <a:off x="7080" y="11715"/>
              <a:ext cx="0" cy="525"/>
            </a:xfrm>
            <a:prstGeom prst="straightConnector1">
              <a:avLst/>
            </a:prstGeom>
            <a:noFill/>
            <a:ln w="9525">
              <a:solidFill>
                <a:srgbClr val="000000"/>
              </a:solidFill>
              <a:round/>
              <a:headEnd/>
              <a:tailEnd/>
            </a:ln>
          </p:spPr>
        </p:cxnSp>
        <p:cxnSp>
          <p:nvCxnSpPr>
            <p:cNvPr id="46092" name="AutoShape 12"/>
            <p:cNvCxnSpPr>
              <a:cxnSpLocks noChangeShapeType="1"/>
            </p:cNvCxnSpPr>
            <p:nvPr/>
          </p:nvCxnSpPr>
          <p:spPr bwMode="auto">
            <a:xfrm>
              <a:off x="4575" y="12705"/>
              <a:ext cx="15" cy="570"/>
            </a:xfrm>
            <a:prstGeom prst="straightConnector1">
              <a:avLst/>
            </a:prstGeom>
            <a:noFill/>
            <a:ln w="9525">
              <a:solidFill>
                <a:srgbClr val="000000"/>
              </a:solidFill>
              <a:round/>
              <a:headEnd/>
              <a:tailEnd/>
            </a:ln>
          </p:spPr>
        </p:cxnSp>
        <p:cxnSp>
          <p:nvCxnSpPr>
            <p:cNvPr id="46093" name="AutoShape 13"/>
            <p:cNvCxnSpPr>
              <a:cxnSpLocks noChangeShapeType="1"/>
            </p:cNvCxnSpPr>
            <p:nvPr/>
          </p:nvCxnSpPr>
          <p:spPr bwMode="auto">
            <a:xfrm>
              <a:off x="7080" y="11910"/>
              <a:ext cx="2475" cy="0"/>
            </a:xfrm>
            <a:prstGeom prst="straightConnector1">
              <a:avLst/>
            </a:prstGeom>
            <a:noFill/>
            <a:ln w="9525">
              <a:solidFill>
                <a:srgbClr val="000000"/>
              </a:solidFill>
              <a:round/>
              <a:headEnd/>
              <a:tailEnd/>
            </a:ln>
          </p:spPr>
        </p:cxnSp>
        <p:cxnSp>
          <p:nvCxnSpPr>
            <p:cNvPr id="46094" name="AutoShape 14"/>
            <p:cNvCxnSpPr>
              <a:cxnSpLocks noChangeShapeType="1"/>
            </p:cNvCxnSpPr>
            <p:nvPr/>
          </p:nvCxnSpPr>
          <p:spPr bwMode="auto">
            <a:xfrm>
              <a:off x="4605" y="11910"/>
              <a:ext cx="2475" cy="0"/>
            </a:xfrm>
            <a:prstGeom prst="straightConnector1">
              <a:avLst/>
            </a:prstGeom>
            <a:noFill/>
            <a:ln w="9525">
              <a:solidFill>
                <a:srgbClr val="000000"/>
              </a:solidFill>
              <a:round/>
              <a:headEnd/>
              <a:tailEnd/>
            </a:ln>
          </p:spPr>
        </p:cxnSp>
        <p:cxnSp>
          <p:nvCxnSpPr>
            <p:cNvPr id="46095" name="AutoShape 15"/>
            <p:cNvCxnSpPr>
              <a:cxnSpLocks noChangeShapeType="1"/>
            </p:cNvCxnSpPr>
            <p:nvPr/>
          </p:nvCxnSpPr>
          <p:spPr bwMode="auto">
            <a:xfrm>
              <a:off x="9555" y="11910"/>
              <a:ext cx="0" cy="330"/>
            </a:xfrm>
            <a:prstGeom prst="straightConnector1">
              <a:avLst/>
            </a:prstGeom>
            <a:noFill/>
            <a:ln w="9525">
              <a:solidFill>
                <a:srgbClr val="000000"/>
              </a:solidFill>
              <a:round/>
              <a:headEnd/>
              <a:tailEnd/>
            </a:ln>
          </p:spPr>
        </p:cxnSp>
        <p:cxnSp>
          <p:nvCxnSpPr>
            <p:cNvPr id="46096" name="AutoShape 16"/>
            <p:cNvCxnSpPr>
              <a:cxnSpLocks noChangeShapeType="1"/>
            </p:cNvCxnSpPr>
            <p:nvPr/>
          </p:nvCxnSpPr>
          <p:spPr bwMode="auto">
            <a:xfrm>
              <a:off x="4605" y="11910"/>
              <a:ext cx="0" cy="330"/>
            </a:xfrm>
            <a:prstGeom prst="straightConnector1">
              <a:avLst/>
            </a:prstGeom>
            <a:noFill/>
            <a:ln w="9525">
              <a:solidFill>
                <a:srgbClr val="000000"/>
              </a:solidFill>
              <a:round/>
              <a:headEnd/>
              <a:tailEnd/>
            </a:ln>
          </p:spPr>
        </p:cxnSp>
        <p:cxnSp>
          <p:nvCxnSpPr>
            <p:cNvPr id="46097" name="AutoShape 17"/>
            <p:cNvCxnSpPr>
              <a:cxnSpLocks noChangeShapeType="1"/>
            </p:cNvCxnSpPr>
            <p:nvPr/>
          </p:nvCxnSpPr>
          <p:spPr bwMode="auto">
            <a:xfrm>
              <a:off x="9555" y="12705"/>
              <a:ext cx="0" cy="270"/>
            </a:xfrm>
            <a:prstGeom prst="straightConnector1">
              <a:avLst/>
            </a:prstGeom>
            <a:noFill/>
            <a:ln w="9525">
              <a:solidFill>
                <a:srgbClr val="000000"/>
              </a:solidFill>
              <a:round/>
              <a:headEnd/>
              <a:tailEnd/>
            </a:ln>
          </p:spPr>
        </p:cxnSp>
        <p:cxnSp>
          <p:nvCxnSpPr>
            <p:cNvPr id="46098" name="AutoShape 18"/>
            <p:cNvCxnSpPr>
              <a:cxnSpLocks noChangeShapeType="1"/>
            </p:cNvCxnSpPr>
            <p:nvPr/>
          </p:nvCxnSpPr>
          <p:spPr bwMode="auto">
            <a:xfrm>
              <a:off x="10725" y="12975"/>
              <a:ext cx="0" cy="300"/>
            </a:xfrm>
            <a:prstGeom prst="straightConnector1">
              <a:avLst/>
            </a:prstGeom>
            <a:noFill/>
            <a:ln w="9525">
              <a:solidFill>
                <a:srgbClr val="000000"/>
              </a:solidFill>
              <a:round/>
              <a:headEnd/>
              <a:tailEnd/>
            </a:ln>
          </p:spPr>
        </p:cxnSp>
        <p:cxnSp>
          <p:nvCxnSpPr>
            <p:cNvPr id="46099" name="AutoShape 19"/>
            <p:cNvCxnSpPr>
              <a:cxnSpLocks noChangeShapeType="1"/>
            </p:cNvCxnSpPr>
            <p:nvPr/>
          </p:nvCxnSpPr>
          <p:spPr bwMode="auto">
            <a:xfrm>
              <a:off x="8430" y="12975"/>
              <a:ext cx="0" cy="300"/>
            </a:xfrm>
            <a:prstGeom prst="straightConnector1">
              <a:avLst/>
            </a:prstGeom>
            <a:noFill/>
            <a:ln w="9525">
              <a:solidFill>
                <a:srgbClr val="000000"/>
              </a:solidFill>
              <a:round/>
              <a:headEnd/>
              <a:tailEnd/>
            </a:ln>
          </p:spPr>
        </p:cxnSp>
      </p:grpSp>
      <p:sp>
        <p:nvSpPr>
          <p:cNvPr id="24" name="Rectangle 23"/>
          <p:cNvSpPr/>
          <p:nvPr/>
        </p:nvSpPr>
        <p:spPr>
          <a:xfrm>
            <a:off x="672550" y="4449306"/>
            <a:ext cx="7643866" cy="707886"/>
          </a:xfrm>
          <a:prstGeom prst="rect">
            <a:avLst/>
          </a:prstGeom>
        </p:spPr>
        <p:txBody>
          <a:bodyPr wrap="square">
            <a:spAutoFit/>
          </a:bodyPr>
          <a:lstStyle/>
          <a:p>
            <a:pPr algn="just" fontAlgn="auto">
              <a:spcBef>
                <a:spcPts val="0"/>
              </a:spcBef>
              <a:spcAft>
                <a:spcPts val="0"/>
              </a:spcAft>
              <a:defRPr/>
            </a:pPr>
            <a:r>
              <a:rPr lang="ar-SA" sz="2000" dirty="0"/>
              <a:t>وظلت هذه الأنواع هي المستخدمة حتى ظهرت قواعد البيانات العلائقية ونظرا لقوة نظم إدارة قواعد البيانات العلائقية فقد طغت على الأنواع الأخرى وأصبحت هي النوع الوحيد المستخدم.</a:t>
            </a:r>
          </a:p>
        </p:txBody>
      </p:sp>
      <p:sp>
        <p:nvSpPr>
          <p:cNvPr id="22" name="Slide Number Placeholder 21"/>
          <p:cNvSpPr>
            <a:spLocks noGrp="1"/>
          </p:cNvSpPr>
          <p:nvPr>
            <p:ph type="sldNum" sz="quarter" idx="12"/>
          </p:nvPr>
        </p:nvSpPr>
        <p:spPr/>
        <p:txBody>
          <a:bodyPr/>
          <a:lstStyle/>
          <a:p>
            <a:pPr>
              <a:defRPr/>
            </a:pPr>
            <a:fld id="{8D8E2136-1D52-404E-9F72-638376FF357E}" type="slidenum">
              <a:rPr lang="ar-SA" smtClean="0"/>
              <a:pPr>
                <a:defRPr/>
              </a:pPr>
              <a:t>6</a:t>
            </a:fld>
            <a:endParaRPr lang="ar-SA"/>
          </a:p>
        </p:txBody>
      </p:sp>
      <p:sp>
        <p:nvSpPr>
          <p:cNvPr id="3" name="Rectangle 2"/>
          <p:cNvSpPr/>
          <p:nvPr/>
        </p:nvSpPr>
        <p:spPr>
          <a:xfrm>
            <a:off x="1382557" y="722313"/>
            <a:ext cx="6213779" cy="461665"/>
          </a:xfrm>
          <a:prstGeom prst="rect">
            <a:avLst/>
          </a:prstGeom>
        </p:spPr>
        <p:txBody>
          <a:bodyPr wrap="square">
            <a:spAutoFit/>
          </a:bodyPr>
          <a:lstStyle/>
          <a:p>
            <a:pPr marL="365125" lvl="0" algn="just" fontAlgn="auto">
              <a:spcBef>
                <a:spcPts val="0"/>
              </a:spcBef>
              <a:spcAft>
                <a:spcPts val="0"/>
              </a:spcAft>
              <a:defRPr/>
            </a:pPr>
            <a:r>
              <a:rPr lang="ar-SA" sz="2400" u="sng" dirty="0">
                <a:solidFill>
                  <a:srgbClr val="ECEDD1">
                    <a:lumMod val="50000"/>
                  </a:srgbClr>
                </a:solidFill>
                <a:latin typeface="Century Gothic"/>
                <a:cs typeface="Tahoma"/>
              </a:rPr>
              <a:t>قواعد البيانات الهرمية</a:t>
            </a:r>
            <a:r>
              <a:rPr lang="en-US" sz="2300" dirty="0">
                <a:solidFill>
                  <a:srgbClr val="ECEDD1">
                    <a:lumMod val="50000"/>
                  </a:srgbClr>
                </a:solidFill>
              </a:rPr>
              <a:t>Hierarchal Database   </a:t>
            </a:r>
            <a:endParaRPr lang="ar-SA" sz="2300" dirty="0">
              <a:solidFill>
                <a:srgbClr val="ECEDD1">
                  <a:lumMod val="50000"/>
                </a:srgbClr>
              </a:solidFill>
            </a:endParaRPr>
          </a:p>
        </p:txBody>
      </p:sp>
    </p:spTree>
    <p:extLst>
      <p:ext uri="{BB962C8B-B14F-4D97-AF65-F5344CB8AC3E}">
        <p14:creationId xmlns:p14="http://schemas.microsoft.com/office/powerpoint/2010/main" val="84690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7</a:t>
            </a:fld>
            <a:endParaRPr lang="ar-SA"/>
          </a:p>
        </p:txBody>
      </p:sp>
      <p:pic>
        <p:nvPicPr>
          <p:cNvPr id="5" name="Picture 3"/>
          <p:cNvPicPr>
            <a:picLocks noChangeAspect="1" noChangeArrowheads="1"/>
          </p:cNvPicPr>
          <p:nvPr/>
        </p:nvPicPr>
        <p:blipFill>
          <a:blip r:embed="rId2" cstate="print"/>
          <a:srcRect/>
          <a:stretch>
            <a:fillRect/>
          </a:stretch>
        </p:blipFill>
        <p:spPr>
          <a:xfrm>
            <a:off x="166808" y="188640"/>
            <a:ext cx="8869688" cy="6552728"/>
          </a:xfrm>
          <a:prstGeom prst="rect">
            <a:avLst/>
          </a:prstGeom>
          <a:noFill/>
          <a:ln w="38100" cmpd="dbl">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عناصر المحاضرة</a:t>
            </a:r>
            <a:endParaRPr lang="en-GB" dirty="0"/>
          </a:p>
        </p:txBody>
      </p:sp>
      <p:sp>
        <p:nvSpPr>
          <p:cNvPr id="3" name="Content Placeholder 2"/>
          <p:cNvSpPr>
            <a:spLocks noGrp="1"/>
          </p:cNvSpPr>
          <p:nvPr>
            <p:ph idx="1"/>
          </p:nvPr>
        </p:nvSpPr>
        <p:spPr>
          <a:xfrm>
            <a:off x="457200" y="1791741"/>
            <a:ext cx="8229600" cy="4373563"/>
          </a:xfrm>
        </p:spPr>
        <p:txBody>
          <a:bodyPr>
            <a:normAutofit/>
          </a:bodyPr>
          <a:lstStyle/>
          <a:p>
            <a:r>
              <a:rPr lang="ar-EG" cap="all" dirty="0">
                <a:solidFill>
                  <a:schemeClr val="tx1"/>
                </a:solidFill>
                <a:cs typeface="+mj-cs"/>
              </a:rPr>
              <a:t>أ</a:t>
            </a:r>
            <a:r>
              <a:rPr lang="ar-SA" cap="all" dirty="0">
                <a:solidFill>
                  <a:schemeClr val="tx1"/>
                </a:solidFill>
                <a:cs typeface="+mj-cs"/>
              </a:rPr>
              <a:t>نواع قواعد البيانات</a:t>
            </a:r>
            <a:endParaRPr lang="ar-EG" cap="all" dirty="0">
              <a:solidFill>
                <a:schemeClr val="tx1"/>
              </a:solidFill>
              <a:cs typeface="+mj-cs"/>
            </a:endParaRPr>
          </a:p>
          <a:p>
            <a:r>
              <a:rPr lang="ar-SA" sz="4000" b="1" cap="all" dirty="0">
                <a:solidFill>
                  <a:srgbClr val="FF0000"/>
                </a:solidFill>
                <a:cs typeface="+mj-cs"/>
              </a:rPr>
              <a:t>قواعد بیانات علائقیة</a:t>
            </a:r>
            <a:endParaRPr lang="ar-EG" sz="4000" b="1" cap="all" dirty="0">
              <a:solidFill>
                <a:srgbClr val="FF0000"/>
              </a:solidFill>
              <a:cs typeface="+mj-cs"/>
            </a:endParaRPr>
          </a:p>
          <a:p>
            <a:r>
              <a:rPr lang="ar-EG" cap="all" dirty="0">
                <a:solidFill>
                  <a:schemeClr val="tx1"/>
                </a:solidFill>
                <a:cs typeface="+mj-cs"/>
              </a:rPr>
              <a:t>مراحل انشاء قاعدة بيانات</a:t>
            </a:r>
            <a:endParaRPr lang="en-GB" cap="all" dirty="0">
              <a:solidFill>
                <a:schemeClr val="tx1"/>
              </a:solidFill>
              <a:cs typeface="+mj-cs"/>
            </a:endParaRPr>
          </a:p>
          <a:p>
            <a:r>
              <a:rPr lang="ar-SA" dirty="0">
                <a:solidFill>
                  <a:schemeClr val="tx1"/>
                </a:solidFill>
                <a:latin typeface="Tahoma" pitchFamily="34" charset="0"/>
                <a:cs typeface="+mj-cs"/>
              </a:rPr>
              <a:t>تحديد الكيانات   </a:t>
            </a:r>
            <a:r>
              <a:rPr lang="en-US" dirty="0">
                <a:solidFill>
                  <a:schemeClr val="tx1"/>
                </a:solidFill>
                <a:latin typeface="Tahoma" pitchFamily="34" charset="0"/>
                <a:cs typeface="+mj-cs"/>
              </a:rPr>
              <a:t>Entities</a:t>
            </a:r>
          </a:p>
          <a:p>
            <a:r>
              <a:rPr lang="ar-SA" dirty="0">
                <a:solidFill>
                  <a:schemeClr val="tx1"/>
                </a:solidFill>
                <a:latin typeface="Tahoma" pitchFamily="34" charset="0"/>
                <a:cs typeface="+mj-cs"/>
              </a:rPr>
              <a:t>تحديد الخصائص (الصفات)  </a:t>
            </a:r>
            <a:r>
              <a:rPr lang="en-US" dirty="0">
                <a:solidFill>
                  <a:schemeClr val="tx1"/>
                </a:solidFill>
                <a:latin typeface="Tahoma" pitchFamily="34" charset="0"/>
                <a:cs typeface="+mj-cs"/>
              </a:rPr>
              <a:t> </a:t>
            </a:r>
            <a:r>
              <a:rPr lang="en-US" dirty="0">
                <a:solidFill>
                  <a:schemeClr val="tx1"/>
                </a:solidFill>
                <a:cs typeface="+mj-cs"/>
              </a:rPr>
              <a:t>Attributes</a:t>
            </a:r>
          </a:p>
          <a:p>
            <a:r>
              <a:rPr lang="ar-SA" dirty="0">
                <a:solidFill>
                  <a:schemeClr val="tx1"/>
                </a:solidFill>
                <a:latin typeface="Comic Sans MS" pitchFamily="66" charset="0"/>
                <a:cs typeface="+mj-cs"/>
              </a:rPr>
              <a:t>العلاقات  </a:t>
            </a:r>
            <a:r>
              <a:rPr lang="en-US" dirty="0">
                <a:solidFill>
                  <a:schemeClr val="tx1"/>
                </a:solidFill>
                <a:latin typeface="Comic Sans MS" pitchFamily="66" charset="0"/>
                <a:cs typeface="+mj-cs"/>
              </a:rPr>
              <a:t>Relationship</a:t>
            </a:r>
            <a:endParaRPr lang="en-GB" dirty="0">
              <a:solidFill>
                <a:schemeClr val="tx1"/>
              </a:solidFill>
              <a:cs typeface="+mj-cs"/>
            </a:endParaRP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8</a:t>
            </a:fld>
            <a:endParaRPr lang="ar-SA"/>
          </a:p>
        </p:txBody>
      </p:sp>
    </p:spTree>
    <p:extLst>
      <p:ext uri="{BB962C8B-B14F-4D97-AF65-F5344CB8AC3E}">
        <p14:creationId xmlns:p14="http://schemas.microsoft.com/office/powerpoint/2010/main" val="93738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8866" y="1628800"/>
            <a:ext cx="8129598" cy="5085184"/>
          </a:xfrm>
        </p:spPr>
        <p:txBody>
          <a:bodyPr>
            <a:noAutofit/>
          </a:bodyPr>
          <a:lstStyle/>
          <a:p>
            <a:pPr marL="285750" indent="-285750" algn="r">
              <a:buFont typeface="Arial" pitchFamily="34" charset="0"/>
              <a:buChar char="•"/>
            </a:pPr>
            <a:r>
              <a:rPr lang="ar-SA" sz="2000" b="0" dirty="0">
                <a:solidFill>
                  <a:schemeClr val="tx1"/>
                </a:solidFill>
                <a:effectLst/>
                <a:latin typeface="Arial" pitchFamily="34" charset="0"/>
                <a:ea typeface="+mn-ea"/>
                <a:cs typeface="+mn-cs"/>
              </a:rPr>
              <a:t>هي قواعد البيانات التي تتكون من مجموعة من العلاقات</a:t>
            </a:r>
            <a:r>
              <a:rPr lang="en-US" sz="2000" b="0" dirty="0">
                <a:solidFill>
                  <a:schemeClr val="tx1"/>
                </a:solidFill>
                <a:effectLst/>
                <a:latin typeface="Arial" pitchFamily="34" charset="0"/>
                <a:ea typeface="+mn-ea"/>
                <a:cs typeface="+mn-cs"/>
              </a:rPr>
              <a:t>) </a:t>
            </a:r>
            <a:r>
              <a:rPr lang="ar-SA" sz="2000" b="0" dirty="0">
                <a:solidFill>
                  <a:schemeClr val="tx1"/>
                </a:solidFill>
                <a:effectLst/>
                <a:latin typeface="Arial" pitchFamily="34" charset="0"/>
                <a:ea typeface="+mn-ea"/>
                <a:cs typeface="+mn-cs"/>
              </a:rPr>
              <a:t>الجداول) ويكون بها روابط داخلية بين محتويات كل علاقة</a:t>
            </a:r>
            <a:r>
              <a:rPr lang="en-US" sz="2000" b="0" dirty="0">
                <a:solidFill>
                  <a:schemeClr val="tx1"/>
                </a:solidFill>
                <a:effectLst/>
                <a:latin typeface="Arial" pitchFamily="34" charset="0"/>
                <a:ea typeface="+mn-ea"/>
                <a:cs typeface="+mn-cs"/>
              </a:rPr>
              <a:t>) </a:t>
            </a:r>
            <a:r>
              <a:rPr lang="ar-SA" sz="2000" b="0" dirty="0">
                <a:solidFill>
                  <a:schemeClr val="tx1"/>
                </a:solidFill>
                <a:effectLst/>
                <a:latin typeface="Arial" pitchFamily="34" charset="0"/>
                <a:ea typeface="+mn-ea"/>
                <a:cs typeface="+mn-cs"/>
              </a:rPr>
              <a:t>جدول) بمعنى أن تكون العلاقة علاقة منطقية بين السجلات لربطها سوياً</a:t>
            </a:r>
            <a:r>
              <a:rPr lang="en-US" sz="2000" b="0" dirty="0">
                <a:solidFill>
                  <a:schemeClr val="tx1"/>
                </a:solidFill>
                <a:effectLst/>
                <a:latin typeface="Arial" pitchFamily="34" charset="0"/>
                <a:ea typeface="+mn-ea"/>
                <a:cs typeface="+mn-cs"/>
              </a:rPr>
              <a:t>.</a:t>
            </a:r>
            <a:br>
              <a:rPr lang="en-US" sz="2000" b="0" dirty="0">
                <a:solidFill>
                  <a:schemeClr val="tx1"/>
                </a:solidFill>
                <a:effectLst/>
                <a:latin typeface="Arial" pitchFamily="34" charset="0"/>
                <a:ea typeface="+mn-ea"/>
                <a:cs typeface="+mn-cs"/>
              </a:rPr>
            </a:br>
            <a:br>
              <a:rPr lang="ar-SA" sz="2000" b="0" dirty="0">
                <a:solidFill>
                  <a:schemeClr val="tx1"/>
                </a:solidFill>
                <a:effectLst/>
                <a:latin typeface="Arial" pitchFamily="34" charset="0"/>
                <a:ea typeface="+mn-ea"/>
                <a:cs typeface="+mn-cs"/>
              </a:rPr>
            </a:br>
            <a:r>
              <a:rPr lang="ar-SA" sz="2000" b="0" dirty="0">
                <a:solidFill>
                  <a:schemeClr val="tx1"/>
                </a:solidFill>
                <a:effectLst/>
                <a:latin typeface="Arial" pitchFamily="34" charset="0"/>
                <a:ea typeface="+mn-ea"/>
                <a:cs typeface="+mn-cs"/>
              </a:rPr>
              <a:t>فمثلا 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a:t>
            </a:r>
            <a:br>
              <a:rPr lang="en-GB" sz="2000" b="0" dirty="0">
                <a:solidFill>
                  <a:schemeClr val="tx1"/>
                </a:solidFill>
                <a:effectLst/>
                <a:latin typeface="Arial" pitchFamily="34" charset="0"/>
                <a:ea typeface="+mn-ea"/>
                <a:cs typeface="+mn-cs"/>
              </a:rPr>
            </a:br>
            <a:r>
              <a:rPr lang="en-US" sz="2000" b="0" dirty="0">
                <a:solidFill>
                  <a:schemeClr val="tx1"/>
                </a:solidFill>
                <a:effectLst/>
                <a:latin typeface="Arial" pitchFamily="34" charset="0"/>
                <a:ea typeface="+mn-ea"/>
                <a:cs typeface="+mn-cs"/>
              </a:rPr>
              <a:t>.</a:t>
            </a:r>
            <a:br>
              <a:rPr lang="ar-SA" sz="2000" b="0" dirty="0">
                <a:solidFill>
                  <a:schemeClr val="tx1"/>
                </a:solidFill>
                <a:effectLst/>
                <a:latin typeface="Arial" pitchFamily="34" charset="0"/>
                <a:ea typeface="+mn-ea"/>
                <a:cs typeface="+mn-cs"/>
              </a:rPr>
            </a:br>
            <a:r>
              <a:rPr lang="ar-SA" sz="2000" b="0" dirty="0">
                <a:solidFill>
                  <a:schemeClr val="tx1"/>
                </a:solidFill>
                <a:effectLst/>
                <a:latin typeface="Arial" pitchFamily="34" charset="0"/>
                <a:ea typeface="+mn-ea"/>
                <a:cs typeface="+mn-cs"/>
              </a:rPr>
              <a:t>وأيضاً 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a:t>
            </a:r>
            <a:r>
              <a:rPr lang="en-US" sz="2000" b="0" dirty="0">
                <a:solidFill>
                  <a:schemeClr val="tx1"/>
                </a:solidFill>
                <a:effectLst/>
                <a:latin typeface="Arial" pitchFamily="34" charset="0"/>
                <a:ea typeface="+mn-ea"/>
                <a:cs typeface="+mn-cs"/>
              </a:rPr>
              <a:t>...</a:t>
            </a:r>
            <a:br>
              <a:rPr lang="ar-SA" sz="2000" b="0" dirty="0">
                <a:solidFill>
                  <a:schemeClr val="tx1"/>
                </a:solidFill>
                <a:effectLst/>
                <a:latin typeface="Arial" pitchFamily="34" charset="0"/>
                <a:ea typeface="+mn-ea"/>
                <a:cs typeface="+mn-cs"/>
              </a:rPr>
            </a:br>
            <a:endParaRPr lang="en-US" sz="2000" b="0" dirty="0">
              <a:solidFill>
                <a:schemeClr val="tx1"/>
              </a:solidFill>
              <a:effectLst/>
              <a:latin typeface="Arial" pitchFamily="34" charset="0"/>
              <a:ea typeface="+mn-ea"/>
              <a:cs typeface="+mn-cs"/>
            </a:endParaRPr>
          </a:p>
        </p:txBody>
      </p:sp>
      <p:sp>
        <p:nvSpPr>
          <p:cNvPr id="5" name="Slide Number Placeholder 4"/>
          <p:cNvSpPr>
            <a:spLocks noGrp="1"/>
          </p:cNvSpPr>
          <p:nvPr>
            <p:ph type="sldNum" sz="quarter" idx="12"/>
          </p:nvPr>
        </p:nvSpPr>
        <p:spPr/>
        <p:txBody>
          <a:bodyPr/>
          <a:lstStyle/>
          <a:p>
            <a:pPr>
              <a:defRPr/>
            </a:pPr>
            <a:fld id="{8D8E2136-1D52-404E-9F72-638376FF357E}" type="slidenum">
              <a:rPr lang="ar-SA" smtClean="0"/>
              <a:pPr>
                <a:defRPr/>
              </a:pPr>
              <a:t>9</a:t>
            </a:fld>
            <a:endParaRPr lang="ar-SA"/>
          </a:p>
        </p:txBody>
      </p:sp>
      <p:sp>
        <p:nvSpPr>
          <p:cNvPr id="2" name="Rectangle 1"/>
          <p:cNvSpPr/>
          <p:nvPr/>
        </p:nvSpPr>
        <p:spPr>
          <a:xfrm>
            <a:off x="467544" y="548680"/>
            <a:ext cx="7920880" cy="523220"/>
          </a:xfrm>
          <a:prstGeom prst="rect">
            <a:avLst/>
          </a:prstGeom>
        </p:spPr>
        <p:txBody>
          <a:bodyPr wrap="square">
            <a:spAutoFit/>
          </a:bodyPr>
          <a:lstStyle/>
          <a:p>
            <a:r>
              <a:rPr lang="ar-SA" sz="2800" u="sng" cap="all" dirty="0">
                <a:solidFill>
                  <a:srgbClr val="ECEDD1">
                    <a:lumMod val="50000"/>
                  </a:srgbClr>
                </a:solidFill>
                <a:latin typeface="Century Gothic"/>
                <a:ea typeface="+mj-ea"/>
                <a:cs typeface="Tahoma"/>
              </a:rPr>
              <a:t>قواعد بیانات علائقیة</a:t>
            </a:r>
            <a:r>
              <a:rPr lang="ar-SA" sz="2800" cap="all" dirty="0">
                <a:solidFill>
                  <a:srgbClr val="ECEDD1">
                    <a:lumMod val="50000"/>
                  </a:srgbClr>
                </a:solidFill>
                <a:latin typeface="Century Gothic"/>
                <a:ea typeface="+mj-ea"/>
                <a:cs typeface="Tahoma"/>
              </a:rPr>
              <a:t>  </a:t>
            </a:r>
            <a:r>
              <a:rPr lang="en-US" sz="2800" u="sng" cap="all" dirty="0">
                <a:solidFill>
                  <a:srgbClr val="ECEDD1">
                    <a:lumMod val="50000"/>
                  </a:srgbClr>
                </a:solidFill>
                <a:latin typeface="Century Gothic"/>
                <a:ea typeface="+mj-ea"/>
                <a:cs typeface="+mj-cs"/>
              </a:rPr>
              <a:t>Relational Database</a:t>
            </a:r>
            <a:endParaRPr lang="ar-SA"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C2D0AD8537724B9C3540FC52AB2534" ma:contentTypeVersion="0" ma:contentTypeDescription="Create a new document." ma:contentTypeScope="" ma:versionID="c0bcc768b3b23ee3699d4064db9871c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750F5F-3BBC-4E45-B98B-CF40A44597D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E632021-8067-4775-8CC8-26C124B52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99DF42E-ABA3-4290-80D1-043ACE60D5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Apothecary</Template>
  <TotalTime>1725</TotalTime>
  <Words>3214</Words>
  <Application>Microsoft Office PowerPoint</Application>
  <PresentationFormat>On-screen Show (4:3)</PresentationFormat>
  <Paragraphs>578</Paragraphs>
  <Slides>53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53</vt:i4>
      </vt:variant>
    </vt:vector>
  </HeadingPairs>
  <TitlesOfParts>
    <vt:vector size="65" baseType="lpstr">
      <vt:lpstr>Arial Unicode MS</vt:lpstr>
      <vt:lpstr>Arabic Typesetting</vt:lpstr>
      <vt:lpstr>Arial</vt:lpstr>
      <vt:lpstr>Book Antiqua</vt:lpstr>
      <vt:lpstr>Calibri</vt:lpstr>
      <vt:lpstr>Century Gothic</vt:lpstr>
      <vt:lpstr>Comic Sans MS</vt:lpstr>
      <vt:lpstr>Tahoma</vt:lpstr>
      <vt:lpstr>Times New Roman</vt:lpstr>
      <vt:lpstr>Trebuchet MS</vt:lpstr>
      <vt:lpstr>Wingdings</vt:lpstr>
      <vt:lpstr>Apothecary</vt:lpstr>
      <vt:lpstr>قـواعــــد الـبـيــانــات </vt:lpstr>
      <vt:lpstr>عناصر المحاضرة</vt:lpstr>
      <vt:lpstr>أنواع قواعد البيانات</vt:lpstr>
      <vt:lpstr>PowerPoint Presentation</vt:lpstr>
      <vt:lpstr>PowerPoint Presentation</vt:lpstr>
      <vt:lpstr>PowerPoint Presentation</vt:lpstr>
      <vt:lpstr>PowerPoint Presentation</vt:lpstr>
      <vt:lpstr>عناصر المحاضرة</vt:lpstr>
      <vt:lpstr>هي قواعد البيانات التي تتكون من مجموعة من العلاقات) الجداول) ويكون بها روابط داخلية بين محتويات كل علاقة) جدول) بمعنى أن تكون العلاقة علاقة منطقية بين السجلات لربطها سوياً.  فمثلا جدول الموظفين الذي يمثل علاقة من قاعدة بيانات الموظفين، فالمقصود بالرابط الداخلي هنا هو اشتراك جميع بيانات الموظفين في كونها مكونة من رقم واسم وعنوان وراتب وتاريخ ميلاد، فجميع الموظفين لهم رقم ولهم اسم ولهم عنوان . وأيضاً نجد ان كل بيان من هذه البيانات له نفس النوع لجميع الموظفين، بمعنى أن رقم الموظف لجميع الموظفين رقم، وأن اسم الموظف لجميع الموظفين نص، وكذلك تاريخ الميلاد لجميع الموظفين تاريخ... </vt:lpstr>
      <vt:lpstr>ومن هنا نشأ الارتباط الداخلي المعتمد على الشكل التصميمي الجدولي لقاعدة البيانات، وبالتالي تكون قاعدة البيانات علائقية حتى ولو كانت مكونة من علاقة واحدة )جدول واحد(  وليس كما يعتقد البعض من أن قواعد البيانات العلائقية سميت بذلك لوجود ارتباط بين الجداول المكون منها قاعدة البيانات، ولكن كما ذكرنا أنها سميت بذلك لوجود ارتباط داخلي داخل كل جدول بها وذلك الارتباط الداخلي يسمى "ربط منطقي" وسمي بذلك لكونه نشأ تلقائياً وليس للمصمم أي دخل به.</vt:lpstr>
      <vt:lpstr>نموذج قاعدة بيانات بسيطة (قاعدة بيانات مستشفى)</vt:lpstr>
      <vt:lpstr>PowerPoint Presentation</vt:lpstr>
      <vt:lpstr>بعض المصطلحات المستخدمه في نموذج قاعدة البيانات</vt:lpstr>
      <vt:lpstr>مميزات قواعد البيانات العلاقيه  Advantages of RDB</vt:lpstr>
      <vt:lpstr>مثال Example</vt:lpstr>
      <vt:lpstr>مثال Example</vt:lpstr>
      <vt:lpstr>عناصر المحاضرة</vt:lpstr>
      <vt:lpstr>PowerPoint Presentation</vt:lpstr>
      <vt:lpstr>عناصر المحاضرة</vt:lpstr>
      <vt:lpstr>PowerPoint Presentation</vt:lpstr>
      <vt:lpstr>تحديد الكيانات   Entities</vt:lpstr>
      <vt:lpstr>تحديد الكيانات   Entities</vt:lpstr>
      <vt:lpstr>عناصر المحاضرة</vt:lpstr>
      <vt:lpstr>PowerPoint Presentation</vt:lpstr>
      <vt:lpstr>PowerPoint Presentation</vt:lpstr>
      <vt:lpstr>PowerPoint Presentation</vt:lpstr>
      <vt:lpstr>أنواع عناصر الوصف Types of Attributes</vt:lpstr>
      <vt:lpstr>أنواع عناصر الوصف Types of Attributes</vt:lpstr>
      <vt:lpstr>عناصر المحاضرة</vt:lpstr>
      <vt:lpstr>PowerPoint Presentation</vt:lpstr>
      <vt:lpstr>العلاقات Relationships</vt:lpstr>
      <vt:lpstr>PowerPoint Presentation</vt:lpstr>
      <vt:lpstr>PowerPoint Presentation</vt:lpstr>
      <vt:lpstr>PowerPoint Presentation</vt:lpstr>
      <vt:lpstr>نأخذ العلاقة التي بين المتدربين والمدربين</vt:lpstr>
      <vt:lpstr>لنأخذ العلاقة بين المدربين والدورات </vt:lpstr>
      <vt:lpstr>لنأخذ العلاقة بين المتدربين والدورات </vt:lpstr>
      <vt:lpstr>PowerPoint Presentation</vt:lpstr>
      <vt:lpstr>درجة العلاقه (أحاديه-ثنائيه-ثلاثيه)</vt:lpstr>
      <vt:lpstr>درجة العلاقة العلاقات الأحادية Unary Relationship </vt:lpstr>
      <vt:lpstr>درجة العلاقة العلاقات الأحادية Unary Relationship </vt:lpstr>
      <vt:lpstr>درجة العلاقة العلاقه الثلاثيه Ternary Relationship</vt:lpstr>
      <vt:lpstr>درجة العلاقة العلاقه الثلاثيه Ternary Relationship</vt:lpstr>
      <vt:lpstr>درجة العلاقة العلاقه الثلاثيه Ternary Relationship</vt:lpstr>
      <vt:lpstr> حقل توصيف مع العلاقه Relationship with attribute</vt:lpstr>
      <vt:lpstr> حقل توصيف مع العلاقه Relationship with attribute</vt:lpstr>
      <vt:lpstr>حقل توصيف مع العلاقه Relationship with attribute</vt:lpstr>
      <vt:lpstr>أكثر من علاقه بين نفس كينونتي البيانات</vt:lpstr>
      <vt:lpstr>أكثر من علاقه بين نفس كينونتي البيانات</vt:lpstr>
      <vt:lpstr>إذن المرحلة الأولى وهي مرحلة التصميم ورسم نموذج الكيان والعلاقة الرابطة تمر بأربع خطوات هي  </vt:lpstr>
      <vt:lpstr>PowerPoint Presentation</vt:lpstr>
      <vt:lpstr>PowerPoint Presentation</vt:lpstr>
      <vt:lpstr>ERD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dc:creator>
  <cp:lastModifiedBy>shady.elmashad@feng.bu.edu.eg</cp:lastModifiedBy>
  <cp:revision>140</cp:revision>
  <dcterms:created xsi:type="dcterms:W3CDTF">2010-02-27T14:27:27Z</dcterms:created>
  <dcterms:modified xsi:type="dcterms:W3CDTF">2017-02-21T12:29:33Z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0x010100E2C2D0AD8537724B9C3540FC52AB2534</vt:lpwstr>
  </property>
</Properties>
</file>